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79975" cy="42808525"/>
  <p:notesSz cx="9931400" cy="14351000"/>
  <p:defaultTextStyle>
    <a:defPPr>
      <a:defRPr lang="fr-FR"/>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CAC"/>
    <a:srgbClr val="FFFFCC"/>
    <a:srgbClr val="FFFF99"/>
    <a:srgbClr val="9C9D9F"/>
    <a:srgbClr val="D1D1D1"/>
    <a:srgbClr val="BDCD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25" d="100"/>
          <a:sy n="25" d="100"/>
        </p:scale>
        <p:origin x="-2412" y="1878"/>
      </p:cViewPr>
      <p:guideLst>
        <p:guide orient="horz"/>
        <p:guide pos="8222"/>
      </p:guideLst>
    </p:cSldViewPr>
  </p:slideViewPr>
  <p:notesTextViewPr>
    <p:cViewPr>
      <p:scale>
        <a:sx n="150" d="100"/>
        <a:sy n="15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70998" y="13298392"/>
            <a:ext cx="25737979" cy="9176087"/>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E70118D-91EE-4727-A3EF-3B15298C57E0}" type="datetimeFigureOut">
              <a:rPr lang="fr-FR" smtClean="0"/>
              <a:pPr/>
              <a:t>28/07/2010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70432B-9AF4-46D8-BA82-FBD66452F37E}" type="slidenum">
              <a:rPr lang="fr-FR" smtClean="0"/>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E70118D-91EE-4727-A3EF-3B15298C57E0}" type="datetimeFigureOut">
              <a:rPr lang="fr-FR" smtClean="0"/>
              <a:pPr/>
              <a:t>28/07/2010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70432B-9AF4-46D8-BA82-FBD66452F37E}" type="slidenum">
              <a:rPr lang="fr-FR" smtClean="0"/>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2698227" y="10702131"/>
            <a:ext cx="22557528" cy="22799503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015123" y="10702131"/>
            <a:ext cx="67178439" cy="22799503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E70118D-91EE-4727-A3EF-3B15298C57E0}" type="datetimeFigureOut">
              <a:rPr lang="fr-FR" smtClean="0"/>
              <a:pPr/>
              <a:t>28/07/2010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70432B-9AF4-46D8-BA82-FBD66452F37E}" type="slidenum">
              <a:rPr lang="fr-FR" smtClean="0"/>
              <a:pPr/>
              <a:t>‹Nº›</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E70118D-91EE-4727-A3EF-3B15298C57E0}" type="datetimeFigureOut">
              <a:rPr lang="fr-FR" smtClean="0"/>
              <a:pPr/>
              <a:t>28/07/2010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70432B-9AF4-46D8-BA82-FBD66452F37E}" type="slidenum">
              <a:rPr lang="fr-FR" smtClean="0"/>
              <a:pPr/>
              <a:t>‹Nº›</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391909" y="27508444"/>
            <a:ext cx="25737979" cy="8502249"/>
          </a:xfrm>
        </p:spPr>
        <p:txBody>
          <a:bodyPr anchor="t"/>
          <a:lstStyle>
            <a:lvl1pPr algn="l">
              <a:defRPr sz="183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2391909" y="18144082"/>
            <a:ext cx="25737979" cy="9364362"/>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E70118D-91EE-4727-A3EF-3B15298C57E0}" type="datetimeFigureOut">
              <a:rPr lang="fr-FR" smtClean="0"/>
              <a:pPr/>
              <a:t>28/07/2010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70432B-9AF4-46D8-BA82-FBD66452F37E}" type="slidenum">
              <a:rPr lang="fr-FR" smtClean="0"/>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5015123" y="62349824"/>
            <a:ext cx="44867985"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387773" y="62349824"/>
            <a:ext cx="44867982"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E70118D-91EE-4727-A3EF-3B15298C57E0}" type="datetimeFigureOut">
              <a:rPr lang="fr-FR" smtClean="0"/>
              <a:pPr/>
              <a:t>28/07/2010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70432B-9AF4-46D8-BA82-FBD66452F37E}" type="slidenum">
              <a:rPr lang="fr-FR" smtClean="0"/>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513999" y="1714326"/>
            <a:ext cx="27251978" cy="7134754"/>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1513999" y="9582375"/>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513999" y="13575852"/>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15381808" y="9582375"/>
            <a:ext cx="13384170"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5381808" y="13575852"/>
            <a:ext cx="13384170"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E70118D-91EE-4727-A3EF-3B15298C57E0}" type="datetimeFigureOut">
              <a:rPr lang="fr-FR" smtClean="0"/>
              <a:pPr/>
              <a:t>28/07/2010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470432B-9AF4-46D8-BA82-FBD66452F37E}" type="slidenum">
              <a:rPr lang="fr-FR" smtClean="0"/>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E70118D-91EE-4727-A3EF-3B15298C57E0}" type="datetimeFigureOut">
              <a:rPr lang="fr-FR" smtClean="0"/>
              <a:pPr/>
              <a:t>28/07/2010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470432B-9AF4-46D8-BA82-FBD66452F37E}" type="slidenum">
              <a:rPr lang="fr-FR" smtClean="0"/>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E70118D-91EE-4727-A3EF-3B15298C57E0}" type="datetimeFigureOut">
              <a:rPr lang="fr-FR" smtClean="0"/>
              <a:pPr/>
              <a:t>28/07/2010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470432B-9AF4-46D8-BA82-FBD66452F37E}" type="slidenum">
              <a:rPr lang="fr-FR" smtClean="0"/>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14000" y="1704413"/>
            <a:ext cx="9961903" cy="7253667"/>
          </a:xfrm>
        </p:spPr>
        <p:txBody>
          <a:bodyPr anchor="b"/>
          <a:lstStyle>
            <a:lvl1pPr algn="l">
              <a:defRPr sz="9100" b="1"/>
            </a:lvl1pPr>
          </a:lstStyle>
          <a:p>
            <a:r>
              <a:rPr lang="fr-FR" smtClean="0"/>
              <a:t>Cliquez pour modifier le style du titre</a:t>
            </a:r>
            <a:endParaRPr lang="fr-FR"/>
          </a:p>
        </p:txBody>
      </p:sp>
      <p:sp>
        <p:nvSpPr>
          <p:cNvPr id="3" name="Espace réservé du contenu 2"/>
          <p:cNvSpPr>
            <a:spLocks noGrp="1"/>
          </p:cNvSpPr>
          <p:nvPr>
            <p:ph idx="1"/>
          </p:nvPr>
        </p:nvSpPr>
        <p:spPr>
          <a:xfrm>
            <a:off x="11838629" y="1704417"/>
            <a:ext cx="16927347" cy="3653589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514000" y="8958084"/>
            <a:ext cx="9961903" cy="2928222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E70118D-91EE-4727-A3EF-3B15298C57E0}" type="datetimeFigureOut">
              <a:rPr lang="fr-FR" smtClean="0"/>
              <a:pPr/>
              <a:t>28/07/2010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70432B-9AF4-46D8-BA82-FBD66452F37E}" type="slidenum">
              <a:rPr lang="fr-FR" smtClean="0"/>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935087" y="29965968"/>
            <a:ext cx="18167985" cy="3537652"/>
          </a:xfrm>
        </p:spPr>
        <p:txBody>
          <a:bodyPr anchor="b"/>
          <a:lstStyle>
            <a:lvl1pPr algn="l">
              <a:defRPr sz="91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5935087" y="3825021"/>
            <a:ext cx="18167985" cy="2568511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lang="fr-FR"/>
          </a:p>
        </p:txBody>
      </p:sp>
      <p:sp>
        <p:nvSpPr>
          <p:cNvPr id="4" name="Espace réservé du texte 3"/>
          <p:cNvSpPr>
            <a:spLocks noGrp="1"/>
          </p:cNvSpPr>
          <p:nvPr>
            <p:ph type="body" sz="half" idx="2"/>
          </p:nvPr>
        </p:nvSpPr>
        <p:spPr>
          <a:xfrm>
            <a:off x="5935087" y="33503620"/>
            <a:ext cx="18167985" cy="502405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E70118D-91EE-4727-A3EF-3B15298C57E0}" type="datetimeFigureOut">
              <a:rPr lang="fr-FR" smtClean="0"/>
              <a:pPr/>
              <a:t>28/07/2010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70432B-9AF4-46D8-BA82-FBD66452F37E}" type="slidenum">
              <a:rPr lang="fr-FR" smtClean="0"/>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13999" y="1714326"/>
            <a:ext cx="27251978" cy="7134754"/>
          </a:xfrm>
          <a:prstGeom prst="rect">
            <a:avLst/>
          </a:prstGeom>
        </p:spPr>
        <p:txBody>
          <a:bodyPr vert="horz" lIns="417643" tIns="208822" rIns="417643" bIns="208822"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1513999" y="9988659"/>
            <a:ext cx="27251978" cy="28251648"/>
          </a:xfrm>
          <a:prstGeom prst="rect">
            <a:avLst/>
          </a:prstGeom>
        </p:spPr>
        <p:txBody>
          <a:bodyPr vert="horz" lIns="417643" tIns="208822" rIns="417643" bIns="208822"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1513999" y="39677164"/>
            <a:ext cx="7065328" cy="2279158"/>
          </a:xfrm>
          <a:prstGeom prst="rect">
            <a:avLst/>
          </a:prstGeom>
        </p:spPr>
        <p:txBody>
          <a:bodyPr vert="horz" lIns="417643" tIns="208822" rIns="417643" bIns="208822" rtlCol="0" anchor="ctr"/>
          <a:lstStyle>
            <a:lvl1pPr algn="l">
              <a:defRPr sz="5500">
                <a:solidFill>
                  <a:schemeClr val="tx1">
                    <a:tint val="75000"/>
                  </a:schemeClr>
                </a:solidFill>
              </a:defRPr>
            </a:lvl1pPr>
          </a:lstStyle>
          <a:p>
            <a:fld id="{AE70118D-91EE-4727-A3EF-3B15298C57E0}" type="datetimeFigureOut">
              <a:rPr lang="fr-FR" smtClean="0"/>
              <a:pPr/>
              <a:t>28/07/2010</a:t>
            </a:fld>
            <a:endParaRPr lang="fr-FR"/>
          </a:p>
        </p:txBody>
      </p:sp>
      <p:sp>
        <p:nvSpPr>
          <p:cNvPr id="5" name="Espace réservé du pied de page 4"/>
          <p:cNvSpPr>
            <a:spLocks noGrp="1"/>
          </p:cNvSpPr>
          <p:nvPr>
            <p:ph type="ftr" sz="quarter" idx="3"/>
          </p:nvPr>
        </p:nvSpPr>
        <p:spPr>
          <a:xfrm>
            <a:off x="10345658" y="39677164"/>
            <a:ext cx="9588659" cy="2279158"/>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21700649" y="39677164"/>
            <a:ext cx="7065328" cy="2279158"/>
          </a:xfrm>
          <a:prstGeom prst="rect">
            <a:avLst/>
          </a:prstGeom>
        </p:spPr>
        <p:txBody>
          <a:bodyPr vert="horz" lIns="417643" tIns="208822" rIns="417643" bIns="208822" rtlCol="0" anchor="ctr"/>
          <a:lstStyle>
            <a:lvl1pPr algn="r">
              <a:defRPr sz="5500">
                <a:solidFill>
                  <a:schemeClr val="tx1">
                    <a:tint val="75000"/>
                  </a:schemeClr>
                </a:solidFill>
              </a:defRPr>
            </a:lvl1pPr>
          </a:lstStyle>
          <a:p>
            <a:fld id="{2470432B-9AF4-46D8-BA82-FBD66452F37E}" type="slidenum">
              <a:rPr lang="fr-FR" smtClean="0"/>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fr-FR"/>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tags" Target="../tags/tag3.xml"/><Relationship Id="rId21" Type="http://schemas.openxmlformats.org/officeDocument/2006/relationships/image" Target="../media/image9.png"/><Relationship Id="rId7" Type="http://schemas.openxmlformats.org/officeDocument/2006/relationships/tags" Target="../tags/tag7.xml"/><Relationship Id="rId12" Type="http://schemas.openxmlformats.org/officeDocument/2006/relationships/slideLayout" Target="../slideLayouts/slideLayout1.xml"/><Relationship Id="rId17" Type="http://schemas.openxmlformats.org/officeDocument/2006/relationships/image" Target="../media/image5.png"/><Relationship Id="rId2" Type="http://schemas.openxmlformats.org/officeDocument/2006/relationships/tags" Target="../tags/tag2.xml"/><Relationship Id="rId16" Type="http://schemas.openxmlformats.org/officeDocument/2006/relationships/image" Target="../media/image4.png"/><Relationship Id="rId20" Type="http://schemas.openxmlformats.org/officeDocument/2006/relationships/image" Target="../media/image8.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12.jpeg"/><Relationship Id="rId5" Type="http://schemas.openxmlformats.org/officeDocument/2006/relationships/tags" Target="../tags/tag5.xml"/><Relationship Id="rId15" Type="http://schemas.openxmlformats.org/officeDocument/2006/relationships/image" Target="../media/image3.png"/><Relationship Id="rId23" Type="http://schemas.openxmlformats.org/officeDocument/2006/relationships/image" Target="../media/image11.png"/><Relationship Id="rId10" Type="http://schemas.openxmlformats.org/officeDocument/2006/relationships/tags" Target="../tags/tag10.xml"/><Relationship Id="rId19" Type="http://schemas.openxmlformats.org/officeDocument/2006/relationships/image" Target="../media/image7.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2.jpeg"/><Relationship Id="rId2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34221686"/>
            <a:ext cx="13052425" cy="6696744"/>
          </a:xfrm>
          <a:prstGeom prst="rect">
            <a:avLst/>
          </a:prstGeom>
          <a:solidFill>
            <a:srgbClr val="BD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13771835" y="9738966"/>
            <a:ext cx="15697744" cy="11377264"/>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3699827" y="30765302"/>
            <a:ext cx="15697744" cy="9361040"/>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CREA\ACGT\poster template\logoacgt.jpg"/>
          <p:cNvPicPr>
            <a:picLocks noChangeAspect="1" noChangeArrowheads="1"/>
          </p:cNvPicPr>
          <p:nvPr/>
        </p:nvPicPr>
        <p:blipFill>
          <a:blip r:embed="rId13" cstate="print"/>
          <a:srcRect/>
          <a:stretch>
            <a:fillRect/>
          </a:stretch>
        </p:blipFill>
        <p:spPr bwMode="auto">
          <a:xfrm>
            <a:off x="210467" y="202878"/>
            <a:ext cx="12841288" cy="7735888"/>
          </a:xfrm>
          <a:prstGeom prst="rect">
            <a:avLst/>
          </a:prstGeom>
          <a:noFill/>
        </p:spPr>
      </p:pic>
      <p:sp>
        <p:nvSpPr>
          <p:cNvPr id="6" name="Rectangle 5"/>
          <p:cNvSpPr/>
          <p:nvPr/>
        </p:nvSpPr>
        <p:spPr>
          <a:xfrm>
            <a:off x="13053342" y="2178126"/>
            <a:ext cx="17226633" cy="3888432"/>
          </a:xfrm>
          <a:prstGeom prst="rect">
            <a:avLst/>
          </a:prstGeom>
          <a:solidFill>
            <a:srgbClr val="BD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oneTexte 6"/>
          <p:cNvSpPr txBox="1"/>
          <p:nvPr/>
        </p:nvSpPr>
        <p:spPr>
          <a:xfrm>
            <a:off x="13555811" y="2538166"/>
            <a:ext cx="16057784" cy="3323987"/>
          </a:xfrm>
          <a:prstGeom prst="rect">
            <a:avLst/>
          </a:prstGeom>
          <a:noFill/>
        </p:spPr>
        <p:txBody>
          <a:bodyPr wrap="square" rtlCol="0">
            <a:spAutoFit/>
          </a:bodyPr>
          <a:lstStyle/>
          <a:p>
            <a:r>
              <a:rPr lang="en-US" sz="10500" smtClean="0">
                <a:solidFill>
                  <a:schemeClr val="bg1"/>
                </a:solidFill>
                <a:latin typeface="Arial Black" pitchFamily="34" charset="0"/>
                <a:cs typeface="Arial" pitchFamily="34" charset="0"/>
              </a:rPr>
              <a:t>Data Integration Architecture</a:t>
            </a:r>
          </a:p>
        </p:txBody>
      </p:sp>
      <p:pic>
        <p:nvPicPr>
          <p:cNvPr id="1027" name="Picture 3" descr="D:\CREA\ACGT\poster template\sponsors.jpg"/>
          <p:cNvPicPr>
            <a:picLocks noChangeAspect="1" noChangeArrowheads="1"/>
          </p:cNvPicPr>
          <p:nvPr/>
        </p:nvPicPr>
        <p:blipFill>
          <a:blip r:embed="rId14" cstate="print"/>
          <a:srcRect/>
          <a:stretch>
            <a:fillRect/>
          </a:stretch>
        </p:blipFill>
        <p:spPr bwMode="auto">
          <a:xfrm>
            <a:off x="135555" y="7722742"/>
            <a:ext cx="29910088" cy="1282700"/>
          </a:xfrm>
          <a:prstGeom prst="rect">
            <a:avLst/>
          </a:prstGeom>
          <a:noFill/>
        </p:spPr>
      </p:pic>
      <p:sp>
        <p:nvSpPr>
          <p:cNvPr id="8" name="Rectangle 7"/>
          <p:cNvSpPr/>
          <p:nvPr/>
        </p:nvSpPr>
        <p:spPr>
          <a:xfrm>
            <a:off x="0" y="9234910"/>
            <a:ext cx="30278388" cy="144016"/>
          </a:xfrm>
          <a:prstGeom prst="rect">
            <a:avLst/>
          </a:prstGeom>
          <a:solidFill>
            <a:srgbClr val="BD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035034" y="40846422"/>
            <a:ext cx="17370649" cy="1962102"/>
          </a:xfrm>
          <a:prstGeom prst="rect">
            <a:avLst/>
          </a:prstGeom>
          <a:solidFill>
            <a:srgbClr val="BD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40846422"/>
            <a:ext cx="13052425" cy="1962102"/>
          </a:xfrm>
          <a:prstGeom prst="rect">
            <a:avLst/>
          </a:prstGeom>
          <a:solidFill>
            <a:srgbClr val="9C9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ZoneTexte 12"/>
          <p:cNvSpPr txBox="1"/>
          <p:nvPr/>
        </p:nvSpPr>
        <p:spPr>
          <a:xfrm>
            <a:off x="378347" y="9744190"/>
            <a:ext cx="12386046" cy="1015663"/>
          </a:xfrm>
          <a:prstGeom prst="rect">
            <a:avLst/>
          </a:prstGeom>
          <a:noFill/>
        </p:spPr>
        <p:txBody>
          <a:bodyPr wrap="square" rtlCol="0">
            <a:spAutoFit/>
          </a:bodyPr>
          <a:lstStyle/>
          <a:p>
            <a:pPr algn="r"/>
            <a:r>
              <a:rPr lang="en-US" sz="6000" dirty="0" smtClean="0">
                <a:solidFill>
                  <a:srgbClr val="BDCD00"/>
                </a:solidFill>
                <a:latin typeface="Arial Black" pitchFamily="34" charset="0"/>
                <a:cs typeface="Arial" pitchFamily="34" charset="0"/>
              </a:rPr>
              <a:t>Introduction</a:t>
            </a:r>
          </a:p>
        </p:txBody>
      </p:sp>
      <p:sp>
        <p:nvSpPr>
          <p:cNvPr id="14" name="ZoneTexte 13"/>
          <p:cNvSpPr txBox="1"/>
          <p:nvPr/>
        </p:nvSpPr>
        <p:spPr>
          <a:xfrm>
            <a:off x="809725" y="10747078"/>
            <a:ext cx="12098014" cy="7848302"/>
          </a:xfrm>
          <a:prstGeom prst="rect">
            <a:avLst/>
          </a:prstGeom>
          <a:noFill/>
        </p:spPr>
        <p:txBody>
          <a:bodyPr wrap="square" rtlCol="0">
            <a:spAutoFit/>
          </a:bodyPr>
          <a:lstStyle/>
          <a:p>
            <a:pPr algn="just"/>
            <a:r>
              <a:rPr lang="en-US" sz="3600" dirty="0" smtClean="0">
                <a:latin typeface="Arial" pitchFamily="34" charset="0"/>
                <a:cs typeface="Arial" pitchFamily="34" charset="0"/>
              </a:rPr>
              <a:t>ACGT provides users with transparent access to heterogeneous, disparate sources of information, including clinical trial, genetic, and image databases related to patients involved in clinical trials. </a:t>
            </a:r>
          </a:p>
          <a:p>
            <a:pPr algn="just"/>
            <a:r>
              <a:rPr lang="en-US" sz="3600" dirty="0" smtClean="0">
                <a:latin typeface="Arial" pitchFamily="34" charset="0"/>
                <a:cs typeface="Arial" pitchFamily="34" charset="0"/>
              </a:rPr>
              <a:t>The two main components providing this functionality are the Data Access Services and the </a:t>
            </a:r>
            <a:r>
              <a:rPr lang="en-US" sz="3600" smtClean="0">
                <a:latin typeface="Arial" pitchFamily="34" charset="0"/>
                <a:cs typeface="Arial" pitchFamily="34" charset="0"/>
              </a:rPr>
              <a:t>Semantic Mediator.</a:t>
            </a:r>
            <a:endParaRPr lang="en-US" sz="3600" dirty="0" smtClean="0">
              <a:latin typeface="Arial" pitchFamily="34" charset="0"/>
              <a:cs typeface="Arial" pitchFamily="34" charset="0"/>
            </a:endParaRPr>
          </a:p>
          <a:p>
            <a:pPr algn="just"/>
            <a:r>
              <a:rPr lang="en-US" sz="3600" dirty="0" smtClean="0">
                <a:latin typeface="Arial" pitchFamily="34" charset="0"/>
                <a:cs typeface="Arial" pitchFamily="34" charset="0"/>
              </a:rPr>
              <a:t>The Data Access Services resolve syntactic heterogeneities  whereas the Semantic Mediator resolves the semantic heterogeneities. </a:t>
            </a:r>
          </a:p>
          <a:p>
            <a:pPr algn="just"/>
            <a:r>
              <a:rPr lang="en-US" sz="3600" dirty="0" smtClean="0">
                <a:latin typeface="Arial" pitchFamily="34" charset="0"/>
                <a:cs typeface="Arial" pitchFamily="34" charset="0"/>
              </a:rPr>
              <a:t>The semantic integration process is backed up by the ACGT Master Ontology, describing the domain of clinical trials on cancer. The Data Integration layer relies on the GAS Security Framework to guarantee restricted access </a:t>
            </a:r>
            <a:r>
              <a:rPr lang="en-US" sz="3600" smtClean="0">
                <a:latin typeface="Arial" pitchFamily="34" charset="0"/>
                <a:cs typeface="Arial" pitchFamily="34" charset="0"/>
              </a:rPr>
              <a:t>to sensitive </a:t>
            </a:r>
            <a:r>
              <a:rPr lang="en-US" sz="3600" dirty="0" smtClean="0">
                <a:latin typeface="Arial" pitchFamily="34" charset="0"/>
                <a:cs typeface="Arial" pitchFamily="34" charset="0"/>
              </a:rPr>
              <a:t>data as well as secure communications.</a:t>
            </a:r>
            <a:endParaRPr lang="en-US" sz="3600" dirty="0">
              <a:latin typeface="Arial" pitchFamily="34" charset="0"/>
              <a:cs typeface="Arial" pitchFamily="34" charset="0"/>
            </a:endParaRPr>
          </a:p>
        </p:txBody>
      </p:sp>
      <p:sp>
        <p:nvSpPr>
          <p:cNvPr id="17" name="ZoneTexte 16"/>
          <p:cNvSpPr txBox="1"/>
          <p:nvPr/>
        </p:nvSpPr>
        <p:spPr>
          <a:xfrm>
            <a:off x="378347" y="19034377"/>
            <a:ext cx="12386046" cy="1015663"/>
          </a:xfrm>
          <a:prstGeom prst="rect">
            <a:avLst/>
          </a:prstGeom>
          <a:noFill/>
        </p:spPr>
        <p:txBody>
          <a:bodyPr wrap="square" rtlCol="0">
            <a:spAutoFit/>
          </a:bodyPr>
          <a:lstStyle/>
          <a:p>
            <a:pPr algn="r"/>
            <a:r>
              <a:rPr lang="en-US" sz="6000" smtClean="0">
                <a:solidFill>
                  <a:srgbClr val="BDCD00"/>
                </a:solidFill>
                <a:latin typeface="Arial Black" pitchFamily="34" charset="0"/>
                <a:cs typeface="Arial" pitchFamily="34" charset="0"/>
              </a:rPr>
              <a:t>The ACGT Query Tool</a:t>
            </a:r>
            <a:endParaRPr lang="en-US" sz="6000" dirty="0" smtClean="0">
              <a:solidFill>
                <a:srgbClr val="BDCD00"/>
              </a:solidFill>
              <a:latin typeface="Arial Black" pitchFamily="34" charset="0"/>
              <a:cs typeface="Arial" pitchFamily="34" charset="0"/>
            </a:endParaRPr>
          </a:p>
        </p:txBody>
      </p:sp>
      <p:sp>
        <p:nvSpPr>
          <p:cNvPr id="22" name="Rectangle 21"/>
          <p:cNvSpPr/>
          <p:nvPr/>
        </p:nvSpPr>
        <p:spPr>
          <a:xfrm>
            <a:off x="12944719" y="21620302"/>
            <a:ext cx="17335256" cy="144000"/>
          </a:xfrm>
          <a:prstGeom prst="rect">
            <a:avLst/>
          </a:prstGeom>
          <a:solidFill>
            <a:srgbClr val="BD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5400000">
            <a:off x="1925420" y="29576111"/>
            <a:ext cx="22106496" cy="146174"/>
          </a:xfrm>
          <a:prstGeom prst="rect">
            <a:avLst/>
          </a:prstGeom>
          <a:solidFill>
            <a:srgbClr val="BD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ZoneTexte 24"/>
          <p:cNvSpPr txBox="1"/>
          <p:nvPr/>
        </p:nvSpPr>
        <p:spPr>
          <a:xfrm>
            <a:off x="14059867" y="23132454"/>
            <a:ext cx="15769752" cy="6740307"/>
          </a:xfrm>
          <a:prstGeom prst="rect">
            <a:avLst/>
          </a:prstGeom>
          <a:noFill/>
        </p:spPr>
        <p:txBody>
          <a:bodyPr wrap="square" rtlCol="0">
            <a:spAutoFit/>
          </a:bodyPr>
          <a:lstStyle/>
          <a:p>
            <a:pPr algn="just"/>
            <a:r>
              <a:rPr lang="en-US" sz="3600" b="1" dirty="0" smtClean="0">
                <a:solidFill>
                  <a:srgbClr val="9C9D9F"/>
                </a:solidFill>
                <a:latin typeface="Arial Black" pitchFamily="34" charset="0"/>
                <a:cs typeface="Arial" pitchFamily="34" charset="0"/>
              </a:rPr>
              <a:t>Main Responsibilities</a:t>
            </a:r>
          </a:p>
          <a:p>
            <a:pPr algn="just"/>
            <a:r>
              <a:rPr lang="en-US" sz="3600" b="1" dirty="0" smtClean="0">
                <a:latin typeface="Arial" pitchFamily="34" charset="0"/>
                <a:cs typeface="Arial" pitchFamily="34" charset="0"/>
              </a:rPr>
              <a:t>Support of a uniform mechanism for querying data.</a:t>
            </a:r>
            <a:r>
              <a:rPr lang="en-US" sz="3600" dirty="0" smtClean="0">
                <a:latin typeface="Arial" pitchFamily="34" charset="0"/>
                <a:cs typeface="Arial" pitchFamily="34" charset="0"/>
              </a:rPr>
              <a:t> Data can be queried using SPARQL, thus hiding the different query mechanisms.</a:t>
            </a:r>
          </a:p>
          <a:p>
            <a:pPr algn="just"/>
            <a:r>
              <a:rPr lang="en-US" sz="3600" b="1" dirty="0" smtClean="0">
                <a:latin typeface="Arial" pitchFamily="34" charset="0"/>
                <a:cs typeface="Arial" pitchFamily="34" charset="0"/>
              </a:rPr>
              <a:t>Export of the schema of data resources</a:t>
            </a:r>
            <a:r>
              <a:rPr lang="en-US" sz="3600" dirty="0" smtClean="0">
                <a:latin typeface="Arial" pitchFamily="34" charset="0"/>
                <a:cs typeface="Arial" pitchFamily="34" charset="0"/>
              </a:rPr>
              <a:t>. An RDF Schema of a data resource is provided.</a:t>
            </a:r>
          </a:p>
          <a:p>
            <a:pPr algn="just"/>
            <a:r>
              <a:rPr lang="en-US" sz="3600" b="1" dirty="0" smtClean="0">
                <a:latin typeface="Arial" pitchFamily="34" charset="0"/>
                <a:cs typeface="Arial" pitchFamily="34" charset="0"/>
              </a:rPr>
              <a:t>Retrieval and delivery of files</a:t>
            </a:r>
            <a:r>
              <a:rPr lang="en-US" sz="3600" dirty="0" smtClean="0">
                <a:latin typeface="Arial" pitchFamily="34" charset="0"/>
                <a:cs typeface="Arial" pitchFamily="34" charset="0"/>
              </a:rPr>
              <a:t>. Large files in standardized formats can be retrieved and delivered to specified locations (amongst others DMS). </a:t>
            </a:r>
          </a:p>
          <a:p>
            <a:pPr algn="just"/>
            <a:r>
              <a:rPr lang="en-US" sz="3600" b="1" dirty="0" smtClean="0">
                <a:latin typeface="Arial" pitchFamily="34" charset="0"/>
                <a:cs typeface="Arial" pitchFamily="34" charset="0"/>
              </a:rPr>
              <a:t>Credential-based authentication and authorization</a:t>
            </a:r>
            <a:r>
              <a:rPr lang="en-US" sz="3600" dirty="0" smtClean="0">
                <a:latin typeface="Arial" pitchFamily="34" charset="0"/>
                <a:cs typeface="Arial" pitchFamily="34" charset="0"/>
              </a:rPr>
              <a:t>. The ACGT security infrastructure is used to control access to the data.</a:t>
            </a:r>
          </a:p>
          <a:p>
            <a:pPr algn="just"/>
            <a:r>
              <a:rPr lang="en-US" sz="3600" b="1" dirty="0" smtClean="0">
                <a:latin typeface="Arial" pitchFamily="34" charset="0"/>
                <a:cs typeface="Arial" pitchFamily="34" charset="0"/>
              </a:rPr>
              <a:t>Dynamic deployment of new data resources</a:t>
            </a:r>
            <a:r>
              <a:rPr lang="en-US" sz="3600" dirty="0" smtClean="0">
                <a:latin typeface="Arial" pitchFamily="34" charset="0"/>
                <a:cs typeface="Arial" pitchFamily="34" charset="0"/>
              </a:rPr>
              <a:t>. To speed-up integration of new data resources, integration into the ACGT infrastructure can be carried out by the owner of the database using the ACGT web portal.</a:t>
            </a:r>
          </a:p>
        </p:txBody>
      </p:sp>
      <p:sp>
        <p:nvSpPr>
          <p:cNvPr id="26" name="ZoneTexte 25"/>
          <p:cNvSpPr txBox="1"/>
          <p:nvPr/>
        </p:nvSpPr>
        <p:spPr>
          <a:xfrm>
            <a:off x="17155541" y="21980326"/>
            <a:ext cx="12386046" cy="1015663"/>
          </a:xfrm>
          <a:prstGeom prst="rect">
            <a:avLst/>
          </a:prstGeom>
          <a:noFill/>
        </p:spPr>
        <p:txBody>
          <a:bodyPr wrap="square" rtlCol="0">
            <a:spAutoFit/>
          </a:bodyPr>
          <a:lstStyle/>
          <a:p>
            <a:pPr algn="r"/>
            <a:r>
              <a:rPr lang="en-US" sz="6000" dirty="0" smtClean="0">
                <a:solidFill>
                  <a:srgbClr val="BDCD00"/>
                </a:solidFill>
                <a:latin typeface="Arial Black" pitchFamily="34" charset="0"/>
                <a:cs typeface="Arial" pitchFamily="34" charset="0"/>
              </a:rPr>
              <a:t>Data Access Services</a:t>
            </a:r>
          </a:p>
        </p:txBody>
      </p:sp>
      <p:sp>
        <p:nvSpPr>
          <p:cNvPr id="30" name="ZoneTexte 29"/>
          <p:cNvSpPr txBox="1"/>
          <p:nvPr/>
        </p:nvSpPr>
        <p:spPr>
          <a:xfrm>
            <a:off x="666379" y="27891361"/>
            <a:ext cx="11881320" cy="6186309"/>
          </a:xfrm>
          <a:prstGeom prst="rect">
            <a:avLst/>
          </a:prstGeom>
          <a:noFill/>
        </p:spPr>
        <p:txBody>
          <a:bodyPr wrap="square" rtlCol="0">
            <a:spAutoFit/>
          </a:bodyPr>
          <a:lstStyle/>
          <a:p>
            <a:pPr algn="just"/>
            <a:r>
              <a:rPr lang="en-US" sz="3600" b="1" smtClean="0">
                <a:solidFill>
                  <a:srgbClr val="9C9D9F"/>
                </a:solidFill>
                <a:latin typeface="Arial Black" pitchFamily="34" charset="0"/>
                <a:cs typeface="Arial" pitchFamily="34" charset="0"/>
              </a:rPr>
              <a:t>Main Features</a:t>
            </a:r>
          </a:p>
          <a:p>
            <a:pPr algn="just"/>
            <a:r>
              <a:rPr lang="en-US" sz="3600" b="1" smtClean="0">
                <a:latin typeface="Arial" pitchFamily="34" charset="0"/>
                <a:cs typeface="Arial" pitchFamily="34" charset="0"/>
              </a:rPr>
              <a:t>Offering an easy entry point to the ACGT Semantic Mediation layer. </a:t>
            </a:r>
            <a:r>
              <a:rPr lang="en-US" sz="3600" smtClean="0">
                <a:latin typeface="Arial" pitchFamily="34" charset="0"/>
                <a:cs typeface="Arial" pitchFamily="34" charset="0"/>
              </a:rPr>
              <a:t>Graphical interface for users lacking advanced technical background to submit queries.</a:t>
            </a:r>
          </a:p>
          <a:p>
            <a:pPr algn="just"/>
            <a:r>
              <a:rPr lang="en-US" sz="3600" b="1" smtClean="0">
                <a:latin typeface="Arial" pitchFamily="34" charset="0"/>
                <a:cs typeface="Arial" pitchFamily="34" charset="0"/>
              </a:rPr>
              <a:t>Hiding the SPARQL complexity. </a:t>
            </a:r>
            <a:r>
              <a:rPr lang="en-US" sz="3600" smtClean="0">
                <a:latin typeface="Arial" pitchFamily="34" charset="0"/>
                <a:cs typeface="Arial" pitchFamily="34" charset="0"/>
              </a:rPr>
              <a:t>The SPARQL query language requires specific knowledge of RDF and OWL. The Query Tool hides this complexity by allowing the creation of queries with natural language elements.</a:t>
            </a:r>
          </a:p>
          <a:p>
            <a:pPr algn="just"/>
            <a:r>
              <a:rPr lang="en-US" sz="3600" b="1" smtClean="0">
                <a:latin typeface="Arial" pitchFamily="34" charset="0"/>
                <a:cs typeface="Arial" pitchFamily="34" charset="0"/>
              </a:rPr>
              <a:t>Queries for workflows. </a:t>
            </a:r>
            <a:r>
              <a:rPr lang="en-US" sz="3600" smtClean="0">
                <a:latin typeface="Arial" pitchFamily="34" charset="0"/>
                <a:cs typeface="Arial" pitchFamily="34" charset="0"/>
              </a:rPr>
              <a:t>Queries created in this tool can be later employed in advanced workflows involving access and analysis of data.</a:t>
            </a:r>
          </a:p>
        </p:txBody>
      </p:sp>
      <p:pic>
        <p:nvPicPr>
          <p:cNvPr id="37" name="Picture 32" descr="D:\CREA\ACGT\poster template\signature.png"/>
          <p:cNvPicPr>
            <a:picLocks noChangeAspect="1" noChangeArrowheads="1"/>
          </p:cNvPicPr>
          <p:nvPr/>
        </p:nvPicPr>
        <p:blipFill>
          <a:blip r:embed="rId15" cstate="print"/>
          <a:srcRect/>
          <a:stretch>
            <a:fillRect/>
          </a:stretch>
        </p:blipFill>
        <p:spPr bwMode="auto">
          <a:xfrm>
            <a:off x="10214247" y="41062446"/>
            <a:ext cx="8166100" cy="1384300"/>
          </a:xfrm>
          <a:prstGeom prst="rect">
            <a:avLst/>
          </a:prstGeom>
          <a:noFill/>
        </p:spPr>
      </p:pic>
      <p:sp>
        <p:nvSpPr>
          <p:cNvPr id="73" name="3 Rectángulo"/>
          <p:cNvSpPr/>
          <p:nvPr/>
        </p:nvSpPr>
        <p:spPr>
          <a:xfrm>
            <a:off x="16783441" y="17905979"/>
            <a:ext cx="6956858" cy="2850211"/>
          </a:xfrm>
          <a:prstGeom prst="rect">
            <a:avLst/>
          </a:prstGeom>
          <a:gradFill>
            <a:gsLst>
              <a:gs pos="0">
                <a:schemeClr val="accent1">
                  <a:tint val="50000"/>
                  <a:satMod val="300000"/>
                </a:schemeClr>
              </a:gs>
              <a:gs pos="35000">
                <a:schemeClr val="accent1">
                  <a:tint val="37000"/>
                  <a:satMod val="300000"/>
                  <a:alpha val="40000"/>
                </a:schemeClr>
              </a:gs>
              <a:gs pos="100000">
                <a:schemeClr val="accent1">
                  <a:tint val="15000"/>
                  <a:satMod val="350000"/>
                  <a:alpha val="0"/>
                </a:scheme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smtClean="0">
                <a:solidFill>
                  <a:schemeClr val="bg2"/>
                </a:solidFill>
                <a:latin typeface="Tahoma" pitchFamily="34" charset="0"/>
                <a:cs typeface="Tahoma" pitchFamily="34" charset="0"/>
              </a:rPr>
              <a:t/>
            </a:r>
            <a:br>
              <a:rPr lang="en-US" sz="2400" smtClean="0">
                <a:solidFill>
                  <a:schemeClr val="bg2"/>
                </a:solidFill>
                <a:latin typeface="Tahoma" pitchFamily="34" charset="0"/>
                <a:cs typeface="Tahoma" pitchFamily="34" charset="0"/>
              </a:rPr>
            </a:br>
            <a:r>
              <a:rPr lang="en-US" sz="2400" smtClean="0">
                <a:solidFill>
                  <a:schemeClr val="bg2"/>
                </a:solidFill>
                <a:latin typeface="Tahoma" pitchFamily="34" charset="0"/>
                <a:cs typeface="Tahoma" pitchFamily="34" charset="0"/>
              </a:rPr>
              <a:t/>
            </a:r>
            <a:br>
              <a:rPr lang="en-US" sz="2400" smtClean="0">
                <a:solidFill>
                  <a:schemeClr val="bg2"/>
                </a:solidFill>
                <a:latin typeface="Tahoma" pitchFamily="34" charset="0"/>
                <a:cs typeface="Tahoma" pitchFamily="34" charset="0"/>
              </a:rPr>
            </a:br>
            <a:r>
              <a:rPr lang="en-US" sz="2400" smtClean="0">
                <a:solidFill>
                  <a:schemeClr val="bg2"/>
                </a:solidFill>
                <a:latin typeface="Tahoma" pitchFamily="34" charset="0"/>
                <a:cs typeface="Tahoma" pitchFamily="34" charset="0"/>
              </a:rPr>
              <a:t/>
            </a:r>
            <a:br>
              <a:rPr lang="en-US" sz="2400" smtClean="0">
                <a:solidFill>
                  <a:schemeClr val="bg2"/>
                </a:solidFill>
                <a:latin typeface="Tahoma" pitchFamily="34" charset="0"/>
                <a:cs typeface="Tahoma" pitchFamily="34" charset="0"/>
              </a:rPr>
            </a:br>
            <a:endParaRPr lang="en-US" sz="2400" smtClean="0">
              <a:solidFill>
                <a:schemeClr val="bg2"/>
              </a:solidFill>
              <a:latin typeface="Tahoma" pitchFamily="34" charset="0"/>
              <a:cs typeface="Tahoma" pitchFamily="34" charset="0"/>
            </a:endParaRPr>
          </a:p>
          <a:p>
            <a:pPr algn="ctr"/>
            <a:r>
              <a:rPr lang="en-US" sz="2400" smtClean="0">
                <a:solidFill>
                  <a:schemeClr val="bg2"/>
                </a:solidFill>
                <a:latin typeface="Tahoma" pitchFamily="34" charset="0"/>
                <a:cs typeface="Tahoma" pitchFamily="34" charset="0"/>
              </a:rPr>
              <a:t/>
            </a:r>
            <a:br>
              <a:rPr lang="en-US" sz="2400" smtClean="0">
                <a:solidFill>
                  <a:schemeClr val="bg2"/>
                </a:solidFill>
                <a:latin typeface="Tahoma" pitchFamily="34" charset="0"/>
                <a:cs typeface="Tahoma" pitchFamily="34" charset="0"/>
              </a:rPr>
            </a:br>
            <a:r>
              <a:rPr lang="en-US" sz="4000" b="1" smtClean="0">
                <a:solidFill>
                  <a:schemeClr val="bg2"/>
                </a:solidFill>
                <a:latin typeface="Tahoma" pitchFamily="34" charset="0"/>
                <a:cs typeface="Tahoma" pitchFamily="34" charset="0"/>
              </a:rPr>
              <a:t>Clinical trial data</a:t>
            </a:r>
          </a:p>
        </p:txBody>
      </p:sp>
      <p:sp>
        <p:nvSpPr>
          <p:cNvPr id="74" name="70 Rectángulo redondeado"/>
          <p:cNvSpPr/>
          <p:nvPr/>
        </p:nvSpPr>
        <p:spPr>
          <a:xfrm>
            <a:off x="14726398" y="11755614"/>
            <a:ext cx="1800200" cy="4940365"/>
          </a:xfrm>
          <a:prstGeom prst="roundRect">
            <a:avLst/>
          </a:prstGeom>
          <a:solidFill>
            <a:schemeClr val="bg1">
              <a:lumMod val="95000"/>
            </a:schemeClr>
          </a:solidFill>
          <a:ln>
            <a:solidFill>
              <a:schemeClr val="bg1">
                <a:lumMod val="75000"/>
              </a:schemeClr>
            </a:solidFill>
            <a:prstDash val="solid"/>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smtClean="0">
              <a:latin typeface="Tahoma" pitchFamily="34" charset="0"/>
              <a:cs typeface="Tahoma" pitchFamily="34" charset="0"/>
            </a:endParaRPr>
          </a:p>
          <a:p>
            <a:pPr algn="ctr"/>
            <a:endParaRPr lang="en-US" sz="2400" smtClean="0">
              <a:latin typeface="Tahoma" pitchFamily="34" charset="0"/>
              <a:cs typeface="Tahoma" pitchFamily="34" charset="0"/>
            </a:endParaRPr>
          </a:p>
          <a:p>
            <a:pPr algn="ctr"/>
            <a:endParaRPr lang="en-US" sz="2400">
              <a:latin typeface="Tahoma" pitchFamily="34" charset="0"/>
              <a:cs typeface="Tahoma" pitchFamily="34" charset="0"/>
            </a:endParaRPr>
          </a:p>
        </p:txBody>
      </p:sp>
      <p:sp>
        <p:nvSpPr>
          <p:cNvPr id="75" name="3 Rectángulo"/>
          <p:cNvSpPr/>
          <p:nvPr/>
        </p:nvSpPr>
        <p:spPr>
          <a:xfrm>
            <a:off x="16729164" y="10243022"/>
            <a:ext cx="9628786" cy="942550"/>
          </a:xfrm>
          <a:prstGeom prst="rect">
            <a:avLst/>
          </a:prstGeom>
          <a:gradFill>
            <a:gsLst>
              <a:gs pos="0">
                <a:schemeClr val="accent1">
                  <a:tint val="50000"/>
                  <a:satMod val="300000"/>
                </a:schemeClr>
              </a:gs>
              <a:gs pos="35000">
                <a:schemeClr val="accent1">
                  <a:tint val="37000"/>
                  <a:satMod val="300000"/>
                  <a:alpha val="40000"/>
                </a:schemeClr>
              </a:gs>
              <a:gs pos="100000">
                <a:schemeClr val="accent1">
                  <a:tint val="15000"/>
                  <a:satMod val="350000"/>
                  <a:alpha val="0"/>
                </a:scheme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smtClean="0">
                <a:solidFill>
                  <a:schemeClr val="bg2"/>
                </a:solidFill>
                <a:latin typeface="Tahoma" pitchFamily="34" charset="0"/>
                <a:cs typeface="Tahoma" pitchFamily="34" charset="0"/>
              </a:rPr>
              <a:t>Client Tools / End Users</a:t>
            </a:r>
          </a:p>
        </p:txBody>
      </p:sp>
      <p:sp>
        <p:nvSpPr>
          <p:cNvPr id="76" name="7 Rectángulo"/>
          <p:cNvSpPr/>
          <p:nvPr/>
        </p:nvSpPr>
        <p:spPr>
          <a:xfrm>
            <a:off x="16681670" y="11773663"/>
            <a:ext cx="9676279" cy="2262119"/>
          </a:xfrm>
          <a:prstGeom prst="rect">
            <a:avLst/>
          </a:prstGeom>
          <a:gradFill>
            <a:gsLst>
              <a:gs pos="0">
                <a:srgbClr val="92D050"/>
              </a:gs>
              <a:gs pos="35000">
                <a:schemeClr val="accent3">
                  <a:tint val="37000"/>
                  <a:satMod val="300000"/>
                </a:schemeClr>
              </a:gs>
              <a:gs pos="100000">
                <a:schemeClr val="accent3">
                  <a:tint val="15000"/>
                  <a:satMod val="350000"/>
                </a:schemeClr>
              </a:gs>
            </a:gsLst>
          </a:gradFill>
          <a:ln w="19050"/>
        </p:spPr>
        <p:style>
          <a:lnRef idx="1">
            <a:schemeClr val="accent3"/>
          </a:lnRef>
          <a:fillRef idx="2">
            <a:schemeClr val="accent3"/>
          </a:fillRef>
          <a:effectRef idx="1">
            <a:schemeClr val="accent3"/>
          </a:effectRef>
          <a:fontRef idx="minor">
            <a:schemeClr val="dk1"/>
          </a:fontRef>
        </p:style>
        <p:txBody>
          <a:bodyPr rtlCol="0" anchor="ctr"/>
          <a:lstStyle/>
          <a:p>
            <a:r>
              <a:rPr lang="en-US" sz="2400" b="1" i="1" smtClean="0">
                <a:solidFill>
                  <a:schemeClr val="accent3">
                    <a:lumMod val="50000"/>
                  </a:schemeClr>
                </a:solidFill>
                <a:latin typeface="Tahoma" pitchFamily="34" charset="0"/>
                <a:cs typeface="Tahoma" pitchFamily="34" charset="0"/>
              </a:rPr>
              <a:t>Semantic</a:t>
            </a:r>
          </a:p>
          <a:p>
            <a:r>
              <a:rPr lang="en-US" sz="2400" b="1" i="1" smtClean="0">
                <a:solidFill>
                  <a:schemeClr val="accent3">
                    <a:lumMod val="50000"/>
                  </a:schemeClr>
                </a:solidFill>
                <a:latin typeface="Tahoma" pitchFamily="34" charset="0"/>
                <a:cs typeface="Tahoma" pitchFamily="34" charset="0"/>
              </a:rPr>
              <a:t>Mediation</a:t>
            </a:r>
          </a:p>
          <a:p>
            <a:r>
              <a:rPr lang="en-US" sz="2400" b="1" i="1" smtClean="0">
                <a:solidFill>
                  <a:schemeClr val="accent3">
                    <a:lumMod val="50000"/>
                  </a:schemeClr>
                </a:solidFill>
                <a:latin typeface="Tahoma" pitchFamily="34" charset="0"/>
                <a:cs typeface="Tahoma" pitchFamily="34" charset="0"/>
              </a:rPr>
              <a:t>Layer</a:t>
            </a:r>
          </a:p>
        </p:txBody>
      </p:sp>
      <p:sp>
        <p:nvSpPr>
          <p:cNvPr id="77" name="44 Rectángulo"/>
          <p:cNvSpPr/>
          <p:nvPr/>
        </p:nvSpPr>
        <p:spPr>
          <a:xfrm>
            <a:off x="23563833" y="11966686"/>
            <a:ext cx="2093842" cy="738999"/>
          </a:xfrm>
          <a:prstGeom prst="rect">
            <a:avLst/>
          </a:prstGeom>
          <a:gradFill flip="none" rotWithShape="1">
            <a:gsLst>
              <a:gs pos="0">
                <a:schemeClr val="accent3">
                  <a:lumMod val="20000"/>
                  <a:lumOff val="80000"/>
                </a:schemeClr>
              </a:gs>
              <a:gs pos="80000">
                <a:schemeClr val="accent3">
                  <a:lumMod val="40000"/>
                  <a:lumOff val="60000"/>
                </a:schemeClr>
              </a:gs>
              <a:gs pos="100000">
                <a:schemeClr val="accent3">
                  <a:lumMod val="60000"/>
                  <a:lumOff val="40000"/>
                </a:schemeClr>
              </a:gs>
            </a:gsLst>
            <a:path path="circle">
              <a:fillToRect l="50000" t="50000" r="50000" b="50000"/>
            </a:path>
            <a:tileRect/>
          </a:gradFill>
          <a:ln w="6350">
            <a:solidFill>
              <a:schemeClr val="accent3">
                <a:lumMod val="75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en-US" sz="2400" smtClean="0">
                <a:latin typeface="Tahoma" pitchFamily="34" charset="0"/>
                <a:cs typeface="Tahoma" pitchFamily="34" charset="0"/>
              </a:rPr>
              <a:t>Query Tool</a:t>
            </a:r>
          </a:p>
        </p:txBody>
      </p:sp>
      <p:sp>
        <p:nvSpPr>
          <p:cNvPr id="78" name="71 Rectángulo redondeado"/>
          <p:cNvSpPr/>
          <p:nvPr/>
        </p:nvSpPr>
        <p:spPr>
          <a:xfrm>
            <a:off x="26463702" y="11755615"/>
            <a:ext cx="1925757" cy="2303832"/>
          </a:xfrm>
          <a:prstGeom prst="roundRect">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162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smtClean="0">
                <a:solidFill>
                  <a:schemeClr val="tx1"/>
                </a:solidFill>
                <a:latin typeface="Tahoma" pitchFamily="34" charset="0"/>
                <a:cs typeface="Tahoma" pitchFamily="34" charset="0"/>
              </a:rPr>
              <a:t>ACGT</a:t>
            </a:r>
          </a:p>
          <a:p>
            <a:pPr algn="ctr"/>
            <a:r>
              <a:rPr lang="en-US" sz="2800" smtClean="0">
                <a:solidFill>
                  <a:schemeClr val="tx1"/>
                </a:solidFill>
                <a:latin typeface="Tahoma" pitchFamily="34" charset="0"/>
                <a:cs typeface="Tahoma" pitchFamily="34" charset="0"/>
              </a:rPr>
              <a:t>Master</a:t>
            </a:r>
          </a:p>
          <a:p>
            <a:pPr algn="ctr"/>
            <a:r>
              <a:rPr lang="en-US" sz="2800" smtClean="0">
                <a:solidFill>
                  <a:schemeClr val="tx1"/>
                </a:solidFill>
                <a:latin typeface="Tahoma" pitchFamily="34" charset="0"/>
                <a:cs typeface="Tahoma" pitchFamily="34" charset="0"/>
              </a:rPr>
              <a:t>Ontology</a:t>
            </a:r>
          </a:p>
        </p:txBody>
      </p:sp>
      <p:sp>
        <p:nvSpPr>
          <p:cNvPr id="80" name="107 Rectángulo"/>
          <p:cNvSpPr/>
          <p:nvPr/>
        </p:nvSpPr>
        <p:spPr>
          <a:xfrm>
            <a:off x="14294350" y="11429296"/>
            <a:ext cx="2626032" cy="3556557"/>
          </a:xfrm>
          <a:prstGeom prst="rect">
            <a:avLst/>
          </a:prstGeom>
          <a:solidFill>
            <a:schemeClr val="lt1">
              <a:alpha val="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smtClean="0">
                <a:latin typeface="Tahoma" pitchFamily="34" charset="0"/>
                <a:cs typeface="Tahoma" pitchFamily="34" charset="0"/>
              </a:rPr>
              <a:t>GAS</a:t>
            </a:r>
          </a:p>
          <a:p>
            <a:pPr algn="ctr"/>
            <a:r>
              <a:rPr lang="en-US" sz="2400" smtClean="0">
                <a:latin typeface="Tahoma" pitchFamily="34" charset="0"/>
                <a:cs typeface="Tahoma" pitchFamily="34" charset="0"/>
              </a:rPr>
              <a:t>Security</a:t>
            </a:r>
          </a:p>
          <a:p>
            <a:pPr algn="ctr"/>
            <a:r>
              <a:rPr lang="en-US" sz="2400" smtClean="0">
                <a:latin typeface="Tahoma" pitchFamily="34" charset="0"/>
                <a:cs typeface="Tahoma" pitchFamily="34" charset="0"/>
              </a:rPr>
              <a:t>Framework</a:t>
            </a:r>
          </a:p>
        </p:txBody>
      </p:sp>
      <p:grpSp>
        <p:nvGrpSpPr>
          <p:cNvPr id="81" name="118 Grupo"/>
          <p:cNvGrpSpPr/>
          <p:nvPr/>
        </p:nvGrpSpPr>
        <p:grpSpPr>
          <a:xfrm>
            <a:off x="14204045" y="14436868"/>
            <a:ext cx="2826609" cy="1879083"/>
            <a:chOff x="1071538" y="3857628"/>
            <a:chExt cx="1071570" cy="1000132"/>
          </a:xfrm>
        </p:grpSpPr>
        <p:sp>
          <p:nvSpPr>
            <p:cNvPr id="105" name="23 Rectángulo"/>
            <p:cNvSpPr/>
            <p:nvPr/>
          </p:nvSpPr>
          <p:spPr>
            <a:xfrm>
              <a:off x="1285852" y="3857628"/>
              <a:ext cx="642942" cy="1000132"/>
            </a:xfrm>
            <a:prstGeom prst="rect">
              <a:avLst/>
            </a:prstGeom>
            <a:solidFill>
              <a:schemeClr val="bg1">
                <a:lumMod val="85000"/>
              </a:schemeClr>
            </a:solidFill>
            <a:ln w="12700">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a:latin typeface="Tahoma" pitchFamily="34" charset="0"/>
                <a:cs typeface="Tahoma" pitchFamily="34" charset="0"/>
              </a:endParaRPr>
            </a:p>
          </p:txBody>
        </p:sp>
        <p:sp>
          <p:nvSpPr>
            <p:cNvPr id="106" name="108 Rectángulo"/>
            <p:cNvSpPr/>
            <p:nvPr/>
          </p:nvSpPr>
          <p:spPr>
            <a:xfrm>
              <a:off x="1071538" y="4071942"/>
              <a:ext cx="1071570" cy="500066"/>
            </a:xfrm>
            <a:prstGeom prst="rect">
              <a:avLst/>
            </a:prstGeom>
            <a:solidFill>
              <a:schemeClr val="lt1">
                <a:alpha val="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smtClean="0">
                  <a:latin typeface="Tahoma" pitchFamily="34" charset="0"/>
                  <a:cs typeface="Tahoma" pitchFamily="34" charset="0"/>
                </a:rPr>
                <a:t>Credential</a:t>
              </a:r>
            </a:p>
            <a:p>
              <a:pPr algn="ctr"/>
              <a:r>
                <a:rPr lang="en-US" sz="2400" smtClean="0">
                  <a:latin typeface="Tahoma" pitchFamily="34" charset="0"/>
                  <a:cs typeface="Tahoma" pitchFamily="34" charset="0"/>
                </a:rPr>
                <a:t>Database</a:t>
              </a:r>
            </a:p>
          </p:txBody>
        </p:sp>
      </p:grpSp>
      <p:cxnSp>
        <p:nvCxnSpPr>
          <p:cNvPr id="82" name="133 Conector angular"/>
          <p:cNvCxnSpPr/>
          <p:nvPr/>
        </p:nvCxnSpPr>
        <p:spPr>
          <a:xfrm rot="5400000">
            <a:off x="24240578" y="11565675"/>
            <a:ext cx="762151" cy="1946"/>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83" name="151 Conector recto"/>
          <p:cNvCxnSpPr/>
          <p:nvPr/>
        </p:nvCxnSpPr>
        <p:spPr>
          <a:xfrm rot="5400000">
            <a:off x="19260914" y="12135642"/>
            <a:ext cx="1900141" cy="0"/>
          </a:xfrm>
          <a:prstGeom prst="line">
            <a:avLst/>
          </a:prstGeom>
          <a:ln w="19050"/>
        </p:spPr>
        <p:style>
          <a:lnRef idx="1">
            <a:schemeClr val="dk1"/>
          </a:lnRef>
          <a:fillRef idx="0">
            <a:schemeClr val="dk1"/>
          </a:fillRef>
          <a:effectRef idx="0">
            <a:schemeClr val="dk1"/>
          </a:effectRef>
          <a:fontRef idx="minor">
            <a:schemeClr val="tx1"/>
          </a:fontRef>
        </p:style>
      </p:cxnSp>
      <p:sp>
        <p:nvSpPr>
          <p:cNvPr id="84" name="49 Rectángulo"/>
          <p:cNvSpPr/>
          <p:nvPr/>
        </p:nvSpPr>
        <p:spPr>
          <a:xfrm>
            <a:off x="20740381" y="11968667"/>
            <a:ext cx="2470520" cy="738999"/>
          </a:xfrm>
          <a:prstGeom prst="rect">
            <a:avLst/>
          </a:prstGeom>
          <a:gradFill flip="none" rotWithShape="1">
            <a:gsLst>
              <a:gs pos="0">
                <a:schemeClr val="accent3">
                  <a:lumMod val="20000"/>
                  <a:lumOff val="80000"/>
                </a:schemeClr>
              </a:gs>
              <a:gs pos="80000">
                <a:schemeClr val="accent3">
                  <a:lumMod val="40000"/>
                  <a:lumOff val="60000"/>
                </a:schemeClr>
              </a:gs>
              <a:gs pos="100000">
                <a:schemeClr val="accent3">
                  <a:lumMod val="60000"/>
                  <a:lumOff val="40000"/>
                </a:schemeClr>
              </a:gs>
            </a:gsLst>
            <a:path path="circle">
              <a:fillToRect l="50000" t="50000" r="50000" b="50000"/>
            </a:path>
            <a:tileRect/>
          </a:gradFill>
          <a:ln w="6350">
            <a:solidFill>
              <a:schemeClr val="accent3">
                <a:lumMod val="75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en-US" sz="2400" smtClean="0">
                <a:latin typeface="Tahoma" pitchFamily="34" charset="0"/>
                <a:cs typeface="Tahoma" pitchFamily="34" charset="0"/>
              </a:rPr>
              <a:t>Mapping Tool</a:t>
            </a:r>
          </a:p>
        </p:txBody>
      </p:sp>
      <p:sp>
        <p:nvSpPr>
          <p:cNvPr id="85" name="50 Rectángulo"/>
          <p:cNvSpPr/>
          <p:nvPr/>
        </p:nvSpPr>
        <p:spPr>
          <a:xfrm>
            <a:off x="16681670" y="14431767"/>
            <a:ext cx="9676279" cy="2262119"/>
          </a:xfrm>
          <a:prstGeom prst="rect">
            <a:avLst/>
          </a:prstGeom>
          <a:gradFill>
            <a:gsLst>
              <a:gs pos="0">
                <a:srgbClr val="92D050"/>
              </a:gs>
              <a:gs pos="35000">
                <a:schemeClr val="accent3">
                  <a:tint val="37000"/>
                  <a:satMod val="300000"/>
                </a:schemeClr>
              </a:gs>
              <a:gs pos="100000">
                <a:schemeClr val="accent3">
                  <a:tint val="15000"/>
                  <a:satMod val="350000"/>
                </a:schemeClr>
              </a:gs>
            </a:gsLst>
          </a:gradFill>
          <a:ln w="19050"/>
        </p:spPr>
        <p:style>
          <a:lnRef idx="1">
            <a:schemeClr val="accent3"/>
          </a:lnRef>
          <a:fillRef idx="2">
            <a:schemeClr val="accent3"/>
          </a:fillRef>
          <a:effectRef idx="1">
            <a:schemeClr val="accent3"/>
          </a:effectRef>
          <a:fontRef idx="minor">
            <a:schemeClr val="dk1"/>
          </a:fontRef>
        </p:style>
        <p:txBody>
          <a:bodyPr rtlCol="0" anchor="ctr"/>
          <a:lstStyle/>
          <a:p>
            <a:r>
              <a:rPr lang="en-US" sz="2400" b="1" i="1" smtClean="0">
                <a:solidFill>
                  <a:schemeClr val="accent3">
                    <a:lumMod val="50000"/>
                  </a:schemeClr>
                </a:solidFill>
                <a:latin typeface="Tahoma" pitchFamily="34" charset="0"/>
                <a:cs typeface="Tahoma" pitchFamily="34" charset="0"/>
              </a:rPr>
              <a:t>Wrappers</a:t>
            </a:r>
          </a:p>
          <a:p>
            <a:r>
              <a:rPr lang="en-US" sz="2400" b="1" i="1" smtClean="0">
                <a:solidFill>
                  <a:schemeClr val="accent3">
                    <a:lumMod val="50000"/>
                  </a:schemeClr>
                </a:solidFill>
                <a:latin typeface="Tahoma" pitchFamily="34" charset="0"/>
                <a:cs typeface="Tahoma" pitchFamily="34" charset="0"/>
              </a:rPr>
              <a:t>Layer</a:t>
            </a:r>
          </a:p>
        </p:txBody>
      </p:sp>
      <p:sp>
        <p:nvSpPr>
          <p:cNvPr id="86" name="Flowchart: Magnetic Disk 85"/>
          <p:cNvSpPr/>
          <p:nvPr/>
        </p:nvSpPr>
        <p:spPr>
          <a:xfrm>
            <a:off x="17387533" y="17813864"/>
            <a:ext cx="1588191" cy="171718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200" smtClean="0">
                <a:solidFill>
                  <a:schemeClr val="tx1"/>
                </a:solidFill>
                <a:latin typeface="Tahoma" pitchFamily="34" charset="0"/>
                <a:cs typeface="Tahoma" pitchFamily="34" charset="0"/>
              </a:rPr>
              <a:t>Clinical</a:t>
            </a:r>
            <a:br>
              <a:rPr lang="en-US" sz="2200" smtClean="0">
                <a:solidFill>
                  <a:schemeClr val="tx1"/>
                </a:solidFill>
                <a:latin typeface="Tahoma" pitchFamily="34" charset="0"/>
                <a:cs typeface="Tahoma" pitchFamily="34" charset="0"/>
              </a:rPr>
            </a:br>
            <a:r>
              <a:rPr lang="en-US" sz="2200" smtClean="0">
                <a:solidFill>
                  <a:schemeClr val="tx1"/>
                </a:solidFill>
                <a:latin typeface="Tahoma" pitchFamily="34" charset="0"/>
                <a:cs typeface="Tahoma" pitchFamily="34" charset="0"/>
              </a:rPr>
              <a:t>Report</a:t>
            </a:r>
            <a:br>
              <a:rPr lang="en-US" sz="2200" smtClean="0">
                <a:solidFill>
                  <a:schemeClr val="tx1"/>
                </a:solidFill>
                <a:latin typeface="Tahoma" pitchFamily="34" charset="0"/>
                <a:cs typeface="Tahoma" pitchFamily="34" charset="0"/>
              </a:rPr>
            </a:br>
            <a:r>
              <a:rPr lang="en-US" sz="2200" smtClean="0">
                <a:solidFill>
                  <a:schemeClr val="tx1"/>
                </a:solidFill>
                <a:latin typeface="Tahoma" pitchFamily="34" charset="0"/>
                <a:cs typeface="Tahoma" pitchFamily="34" charset="0"/>
              </a:rPr>
              <a:t>Forms</a:t>
            </a:r>
            <a:endParaRPr lang="en-US" sz="2200">
              <a:solidFill>
                <a:schemeClr val="tx1"/>
              </a:solidFill>
              <a:latin typeface="Tahoma" pitchFamily="34" charset="0"/>
              <a:cs typeface="Tahoma" pitchFamily="34" charset="0"/>
            </a:endParaRPr>
          </a:p>
        </p:txBody>
      </p:sp>
      <p:sp>
        <p:nvSpPr>
          <p:cNvPr id="87" name="Flowchart: Magnetic Disk 86"/>
          <p:cNvSpPr/>
          <p:nvPr/>
        </p:nvSpPr>
        <p:spPr>
          <a:xfrm>
            <a:off x="19226437" y="17813864"/>
            <a:ext cx="1764657" cy="171819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smtClean="0">
                <a:solidFill>
                  <a:schemeClr val="tx1"/>
                </a:solidFill>
                <a:latin typeface="Tahoma" pitchFamily="34" charset="0"/>
                <a:cs typeface="Tahoma" pitchFamily="34" charset="0"/>
              </a:rPr>
              <a:t>Imaging</a:t>
            </a:r>
          </a:p>
          <a:p>
            <a:pPr algn="ctr"/>
            <a:r>
              <a:rPr lang="en-US" sz="2200" smtClean="0">
                <a:solidFill>
                  <a:schemeClr val="tx1"/>
                </a:solidFill>
                <a:latin typeface="Tahoma" pitchFamily="34" charset="0"/>
                <a:cs typeface="Tahoma" pitchFamily="34" charset="0"/>
              </a:rPr>
              <a:t>PACS</a:t>
            </a:r>
            <a:endParaRPr lang="en-US" sz="2200">
              <a:solidFill>
                <a:schemeClr val="tx1"/>
              </a:solidFill>
              <a:latin typeface="Tahoma" pitchFamily="34" charset="0"/>
              <a:cs typeface="Tahoma" pitchFamily="34" charset="0"/>
            </a:endParaRPr>
          </a:p>
        </p:txBody>
      </p:sp>
      <p:sp>
        <p:nvSpPr>
          <p:cNvPr id="88" name="Flowchart: Magnetic Disk 87"/>
          <p:cNvSpPr/>
          <p:nvPr/>
        </p:nvSpPr>
        <p:spPr>
          <a:xfrm>
            <a:off x="21269779" y="17813863"/>
            <a:ext cx="2117588" cy="17172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smtClean="0">
                <a:solidFill>
                  <a:schemeClr val="tx1"/>
                </a:solidFill>
                <a:latin typeface="Tahoma" pitchFamily="34" charset="0"/>
                <a:cs typeface="Tahoma" pitchFamily="34" charset="0"/>
              </a:rPr>
              <a:t>Microarrays</a:t>
            </a:r>
          </a:p>
        </p:txBody>
      </p:sp>
      <p:sp>
        <p:nvSpPr>
          <p:cNvPr id="89" name="49 Rectángulo"/>
          <p:cNvSpPr/>
          <p:nvPr/>
        </p:nvSpPr>
        <p:spPr>
          <a:xfrm>
            <a:off x="21446244" y="14814804"/>
            <a:ext cx="2294054" cy="1309041"/>
          </a:xfrm>
          <a:prstGeom prst="rect">
            <a:avLst/>
          </a:prstGeom>
          <a:gradFill flip="none" rotWithShape="1">
            <a:gsLst>
              <a:gs pos="0">
                <a:schemeClr val="accent3">
                  <a:lumMod val="20000"/>
                  <a:lumOff val="80000"/>
                </a:schemeClr>
              </a:gs>
              <a:gs pos="80000">
                <a:schemeClr val="accent3">
                  <a:lumMod val="40000"/>
                  <a:lumOff val="60000"/>
                </a:schemeClr>
              </a:gs>
              <a:gs pos="100000">
                <a:schemeClr val="accent3">
                  <a:lumMod val="60000"/>
                  <a:lumOff val="40000"/>
                </a:schemeClr>
              </a:gs>
            </a:gsLst>
            <a:path path="circle">
              <a:fillToRect l="50000" t="50000" r="50000" b="50000"/>
            </a:path>
            <a:tileRect/>
          </a:gradFill>
          <a:ln w="6350">
            <a:solidFill>
              <a:schemeClr val="accent3">
                <a:lumMod val="75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en-US" sz="2400" smtClean="0">
                <a:latin typeface="Tahoma" pitchFamily="34" charset="0"/>
                <a:cs typeface="Tahoma" pitchFamily="34" charset="0"/>
              </a:rPr>
              <a:t>Source ontology interface</a:t>
            </a:r>
          </a:p>
        </p:txBody>
      </p:sp>
      <p:cxnSp>
        <p:nvCxnSpPr>
          <p:cNvPr id="90" name="120 Conector angular"/>
          <p:cNvCxnSpPr/>
          <p:nvPr/>
        </p:nvCxnSpPr>
        <p:spPr>
          <a:xfrm rot="16200000" flipH="1">
            <a:off x="19546980" y="14509770"/>
            <a:ext cx="1328011" cy="2"/>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sp>
        <p:nvSpPr>
          <p:cNvPr id="91" name="3 Rectángulo"/>
          <p:cNvSpPr/>
          <p:nvPr/>
        </p:nvSpPr>
        <p:spPr>
          <a:xfrm>
            <a:off x="24018534" y="17905979"/>
            <a:ext cx="2517176" cy="2850211"/>
          </a:xfrm>
          <a:prstGeom prst="rect">
            <a:avLst/>
          </a:prstGeom>
          <a:gradFill>
            <a:gsLst>
              <a:gs pos="0">
                <a:schemeClr val="accent1">
                  <a:tint val="50000"/>
                  <a:satMod val="300000"/>
                </a:schemeClr>
              </a:gs>
              <a:gs pos="35000">
                <a:schemeClr val="accent1">
                  <a:tint val="37000"/>
                  <a:satMod val="300000"/>
                  <a:alpha val="40000"/>
                </a:schemeClr>
              </a:gs>
              <a:gs pos="100000">
                <a:schemeClr val="accent1">
                  <a:tint val="15000"/>
                  <a:satMod val="350000"/>
                  <a:alpha val="0"/>
                </a:scheme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smtClean="0">
                <a:solidFill>
                  <a:schemeClr val="bg2"/>
                </a:solidFill>
                <a:latin typeface="Tahoma" pitchFamily="34" charset="0"/>
                <a:cs typeface="Tahoma" pitchFamily="34" charset="0"/>
              </a:rPr>
              <a:t/>
            </a:r>
            <a:br>
              <a:rPr lang="en-US" sz="2400" b="1" smtClean="0">
                <a:solidFill>
                  <a:schemeClr val="bg2"/>
                </a:solidFill>
                <a:latin typeface="Tahoma" pitchFamily="34" charset="0"/>
                <a:cs typeface="Tahoma" pitchFamily="34" charset="0"/>
              </a:rPr>
            </a:br>
            <a:r>
              <a:rPr lang="en-US" sz="2400" b="1" smtClean="0">
                <a:solidFill>
                  <a:schemeClr val="bg2"/>
                </a:solidFill>
                <a:latin typeface="Tahoma" pitchFamily="34" charset="0"/>
                <a:cs typeface="Tahoma" pitchFamily="34" charset="0"/>
              </a:rPr>
              <a:t/>
            </a:r>
            <a:br>
              <a:rPr lang="en-US" sz="2400" b="1" smtClean="0">
                <a:solidFill>
                  <a:schemeClr val="bg2"/>
                </a:solidFill>
                <a:latin typeface="Tahoma" pitchFamily="34" charset="0"/>
                <a:cs typeface="Tahoma" pitchFamily="34" charset="0"/>
              </a:rPr>
            </a:br>
            <a:endParaRPr lang="en-US" sz="2400" b="1" smtClean="0">
              <a:solidFill>
                <a:schemeClr val="bg2"/>
              </a:solidFill>
              <a:latin typeface="Tahoma" pitchFamily="34" charset="0"/>
              <a:cs typeface="Tahoma" pitchFamily="34" charset="0"/>
            </a:endParaRPr>
          </a:p>
          <a:p>
            <a:pPr algn="ctr"/>
            <a:r>
              <a:rPr lang="en-US" sz="2400" b="1" smtClean="0">
                <a:solidFill>
                  <a:schemeClr val="bg2"/>
                </a:solidFill>
                <a:latin typeface="Tahoma" pitchFamily="34" charset="0"/>
                <a:cs typeface="Tahoma" pitchFamily="34" charset="0"/>
              </a:rPr>
              <a:t/>
            </a:r>
            <a:br>
              <a:rPr lang="en-US" sz="2400" b="1" smtClean="0">
                <a:solidFill>
                  <a:schemeClr val="bg2"/>
                </a:solidFill>
                <a:latin typeface="Tahoma" pitchFamily="34" charset="0"/>
                <a:cs typeface="Tahoma" pitchFamily="34" charset="0"/>
              </a:rPr>
            </a:br>
            <a:r>
              <a:rPr lang="en-US" sz="4000" b="1" smtClean="0">
                <a:solidFill>
                  <a:schemeClr val="bg2"/>
                </a:solidFill>
                <a:latin typeface="Tahoma" pitchFamily="34" charset="0"/>
                <a:cs typeface="Tahoma" pitchFamily="34" charset="0"/>
              </a:rPr>
              <a:t>Analysis data</a:t>
            </a:r>
          </a:p>
        </p:txBody>
      </p:sp>
      <p:sp>
        <p:nvSpPr>
          <p:cNvPr id="92" name="Flowchart: Magnetic Disk 91"/>
          <p:cNvSpPr/>
          <p:nvPr/>
        </p:nvSpPr>
        <p:spPr>
          <a:xfrm>
            <a:off x="24269695" y="17813863"/>
            <a:ext cx="1941123" cy="17172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200" smtClean="0">
                <a:solidFill>
                  <a:schemeClr val="tx1"/>
                </a:solidFill>
                <a:latin typeface="Tahoma" pitchFamily="34" charset="0"/>
                <a:cs typeface="Tahoma" pitchFamily="34" charset="0"/>
              </a:rPr>
              <a:t>Dynamic</a:t>
            </a:r>
            <a:br>
              <a:rPr lang="en-US" sz="2200" smtClean="0">
                <a:solidFill>
                  <a:schemeClr val="tx1"/>
                </a:solidFill>
                <a:latin typeface="Tahoma" pitchFamily="34" charset="0"/>
                <a:cs typeface="Tahoma" pitchFamily="34" charset="0"/>
              </a:rPr>
            </a:br>
            <a:r>
              <a:rPr lang="en-US" sz="2200" smtClean="0">
                <a:solidFill>
                  <a:schemeClr val="tx1"/>
                </a:solidFill>
                <a:latin typeface="Tahoma" pitchFamily="34" charset="0"/>
                <a:cs typeface="Tahoma" pitchFamily="34" charset="0"/>
              </a:rPr>
              <a:t>Relational databases</a:t>
            </a:r>
            <a:endParaRPr lang="en-US" sz="2200">
              <a:solidFill>
                <a:schemeClr val="tx1"/>
              </a:solidFill>
              <a:latin typeface="Tahoma" pitchFamily="34" charset="0"/>
              <a:cs typeface="Tahoma" pitchFamily="34" charset="0"/>
            </a:endParaRPr>
          </a:p>
        </p:txBody>
      </p:sp>
      <p:cxnSp>
        <p:nvCxnSpPr>
          <p:cNvPr id="93" name="120 Conector angular"/>
          <p:cNvCxnSpPr/>
          <p:nvPr/>
        </p:nvCxnSpPr>
        <p:spPr>
          <a:xfrm rot="16200000" flipH="1">
            <a:off x="24722144" y="17262881"/>
            <a:ext cx="1137997" cy="2"/>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94" name="120 Conector angular"/>
          <p:cNvCxnSpPr/>
          <p:nvPr/>
        </p:nvCxnSpPr>
        <p:spPr>
          <a:xfrm rot="16200000" flipH="1">
            <a:off x="21759573" y="17262887"/>
            <a:ext cx="1137997" cy="2"/>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95" name="120 Conector angular"/>
          <p:cNvCxnSpPr/>
          <p:nvPr/>
        </p:nvCxnSpPr>
        <p:spPr>
          <a:xfrm rot="16200000" flipH="1">
            <a:off x="19529939" y="17262884"/>
            <a:ext cx="1137997" cy="2"/>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96" name="120 Conector angular"/>
          <p:cNvCxnSpPr/>
          <p:nvPr/>
        </p:nvCxnSpPr>
        <p:spPr>
          <a:xfrm rot="16200000" flipH="1">
            <a:off x="17663517" y="17262884"/>
            <a:ext cx="1137997" cy="2"/>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97" name="120 Conector angular"/>
          <p:cNvCxnSpPr/>
          <p:nvPr/>
        </p:nvCxnSpPr>
        <p:spPr>
          <a:xfrm rot="5400000">
            <a:off x="22204523" y="14318858"/>
            <a:ext cx="950073" cy="3892"/>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sp>
        <p:nvSpPr>
          <p:cNvPr id="98" name="49 Rectángulo"/>
          <p:cNvSpPr/>
          <p:nvPr/>
        </p:nvSpPr>
        <p:spPr>
          <a:xfrm>
            <a:off x="18975725" y="14793746"/>
            <a:ext cx="2294054" cy="1309041"/>
          </a:xfrm>
          <a:prstGeom prst="rect">
            <a:avLst/>
          </a:prstGeom>
          <a:gradFill flip="none" rotWithShape="1">
            <a:gsLst>
              <a:gs pos="0">
                <a:schemeClr val="accent3">
                  <a:lumMod val="20000"/>
                  <a:lumOff val="80000"/>
                </a:schemeClr>
              </a:gs>
              <a:gs pos="80000">
                <a:schemeClr val="accent3">
                  <a:lumMod val="40000"/>
                  <a:lumOff val="60000"/>
                </a:schemeClr>
              </a:gs>
              <a:gs pos="100000">
                <a:schemeClr val="accent3">
                  <a:lumMod val="60000"/>
                  <a:lumOff val="40000"/>
                </a:schemeClr>
              </a:gs>
            </a:gsLst>
            <a:path path="circle">
              <a:fillToRect l="50000" t="50000" r="50000" b="50000"/>
            </a:path>
            <a:tileRect/>
          </a:gradFill>
          <a:ln w="6350">
            <a:solidFill>
              <a:schemeClr val="accent3">
                <a:lumMod val="75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latin typeface="Tahoma" pitchFamily="34" charset="0"/>
                <a:cs typeface="Tahoma" pitchFamily="34" charset="0"/>
              </a:rPr>
              <a:t>Query</a:t>
            </a:r>
            <a:br>
              <a:rPr lang="en-US" sz="2400" dirty="0" smtClean="0">
                <a:latin typeface="Tahoma" pitchFamily="34" charset="0"/>
                <a:cs typeface="Tahoma" pitchFamily="34" charset="0"/>
              </a:rPr>
            </a:br>
            <a:r>
              <a:rPr lang="en-US" sz="2400" dirty="0" smtClean="0">
                <a:latin typeface="Tahoma" pitchFamily="34" charset="0"/>
                <a:cs typeface="Tahoma" pitchFamily="34" charset="0"/>
              </a:rPr>
              <a:t>component</a:t>
            </a:r>
          </a:p>
        </p:txBody>
      </p:sp>
      <p:sp>
        <p:nvSpPr>
          <p:cNvPr id="99" name="49 Rectángulo"/>
          <p:cNvSpPr/>
          <p:nvPr/>
        </p:nvSpPr>
        <p:spPr>
          <a:xfrm>
            <a:off x="23916764" y="14793746"/>
            <a:ext cx="2294054" cy="1309041"/>
          </a:xfrm>
          <a:prstGeom prst="rect">
            <a:avLst/>
          </a:prstGeom>
          <a:gradFill flip="none" rotWithShape="1">
            <a:gsLst>
              <a:gs pos="0">
                <a:schemeClr val="accent3">
                  <a:lumMod val="20000"/>
                  <a:lumOff val="80000"/>
                </a:schemeClr>
              </a:gs>
              <a:gs pos="80000">
                <a:schemeClr val="accent3">
                  <a:lumMod val="40000"/>
                  <a:lumOff val="60000"/>
                </a:schemeClr>
              </a:gs>
              <a:gs pos="100000">
                <a:schemeClr val="accent3">
                  <a:lumMod val="60000"/>
                  <a:lumOff val="40000"/>
                </a:schemeClr>
              </a:gs>
            </a:gsLst>
            <a:path path="circle">
              <a:fillToRect l="50000" t="50000" r="50000" b="50000"/>
            </a:path>
            <a:tileRect/>
          </a:gradFill>
          <a:ln w="6350">
            <a:solidFill>
              <a:schemeClr val="accent3">
                <a:lumMod val="75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en-US" sz="2400" smtClean="0">
                <a:latin typeface="Tahoma" pitchFamily="34" charset="0"/>
                <a:cs typeface="Tahoma" pitchFamily="34" charset="0"/>
              </a:rPr>
              <a:t>Delivery</a:t>
            </a:r>
            <a:br>
              <a:rPr lang="en-US" sz="2400" smtClean="0">
                <a:latin typeface="Tahoma" pitchFamily="34" charset="0"/>
                <a:cs typeface="Tahoma" pitchFamily="34" charset="0"/>
              </a:rPr>
            </a:br>
            <a:r>
              <a:rPr lang="en-US" sz="2400" smtClean="0">
                <a:latin typeface="Tahoma" pitchFamily="34" charset="0"/>
                <a:cs typeface="Tahoma" pitchFamily="34" charset="0"/>
              </a:rPr>
              <a:t>component</a:t>
            </a:r>
          </a:p>
        </p:txBody>
      </p:sp>
      <p:sp>
        <p:nvSpPr>
          <p:cNvPr id="100" name="Flowchart: Magnetic Disk 99"/>
          <p:cNvSpPr/>
          <p:nvPr/>
        </p:nvSpPr>
        <p:spPr>
          <a:xfrm>
            <a:off x="26495830" y="14563502"/>
            <a:ext cx="1883727" cy="2088232"/>
          </a:xfrm>
          <a:prstGeom prst="flowChartMagneticDisk">
            <a:avLst/>
          </a:prstGeom>
          <a:gradFill flip="none" rotWithShape="1">
            <a:gsLst>
              <a:gs pos="0">
                <a:srgbClr val="DEECAC"/>
              </a:gs>
              <a:gs pos="50000">
                <a:srgbClr val="FFFFCC"/>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ahoma" pitchFamily="34" charset="0"/>
                <a:cs typeface="Tahoma" pitchFamily="34" charset="0"/>
              </a:rPr>
              <a:t>DMS</a:t>
            </a:r>
            <a:endParaRPr lang="en-US" sz="2800">
              <a:solidFill>
                <a:schemeClr val="tx1"/>
              </a:solidFill>
              <a:latin typeface="Tahoma" pitchFamily="34" charset="0"/>
              <a:cs typeface="Tahoma" pitchFamily="34" charset="0"/>
            </a:endParaRPr>
          </a:p>
        </p:txBody>
      </p:sp>
      <p:sp>
        <p:nvSpPr>
          <p:cNvPr id="101" name="33 Rectángulo"/>
          <p:cNvSpPr/>
          <p:nvPr/>
        </p:nvSpPr>
        <p:spPr>
          <a:xfrm>
            <a:off x="19505122" y="13091729"/>
            <a:ext cx="6152553" cy="754040"/>
          </a:xfrm>
          <a:prstGeom prst="rect">
            <a:avLst/>
          </a:prstGeom>
          <a:gradFill flip="none" rotWithShape="1">
            <a:gsLst>
              <a:gs pos="0">
                <a:schemeClr val="accent3">
                  <a:lumMod val="20000"/>
                  <a:lumOff val="80000"/>
                </a:schemeClr>
              </a:gs>
              <a:gs pos="80000">
                <a:schemeClr val="accent3">
                  <a:lumMod val="40000"/>
                  <a:lumOff val="60000"/>
                </a:schemeClr>
              </a:gs>
              <a:gs pos="100000">
                <a:schemeClr val="accent3">
                  <a:lumMod val="60000"/>
                  <a:lumOff val="40000"/>
                </a:schemeClr>
              </a:gs>
            </a:gsLst>
            <a:path path="circle">
              <a:fillToRect l="50000" t="50000" r="50000" b="50000"/>
            </a:path>
            <a:tileRect/>
          </a:gradFill>
          <a:ln w="6350">
            <a:solidFill>
              <a:schemeClr val="accent3">
                <a:lumMod val="75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en-US" sz="2400" smtClean="0">
                <a:latin typeface="Tahoma" pitchFamily="34" charset="0"/>
                <a:cs typeface="Tahoma" pitchFamily="34" charset="0"/>
              </a:rPr>
              <a:t>Semantic Mediator Core</a:t>
            </a:r>
          </a:p>
        </p:txBody>
      </p:sp>
      <p:cxnSp>
        <p:nvCxnSpPr>
          <p:cNvPr id="102" name="35 Conector angular"/>
          <p:cNvCxnSpPr/>
          <p:nvPr/>
        </p:nvCxnSpPr>
        <p:spPr>
          <a:xfrm rot="5400000">
            <a:off x="24433511" y="12894800"/>
            <a:ext cx="382123" cy="3892"/>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103" name="36 Conector angular"/>
          <p:cNvCxnSpPr>
            <a:stCxn id="84" idx="2"/>
          </p:cNvCxnSpPr>
          <p:nvPr/>
        </p:nvCxnSpPr>
        <p:spPr>
          <a:xfrm rot="5400000">
            <a:off x="21785572" y="12897885"/>
            <a:ext cx="380142" cy="3892"/>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104" name="42 Conector angular"/>
          <p:cNvCxnSpPr/>
          <p:nvPr/>
        </p:nvCxnSpPr>
        <p:spPr>
          <a:xfrm rot="5400000">
            <a:off x="21595539" y="11565675"/>
            <a:ext cx="762151" cy="1946"/>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grpSp>
        <p:nvGrpSpPr>
          <p:cNvPr id="175" name="Group 174"/>
          <p:cNvGrpSpPr/>
          <p:nvPr/>
        </p:nvGrpSpPr>
        <p:grpSpPr>
          <a:xfrm>
            <a:off x="13915851" y="31413374"/>
            <a:ext cx="14689633" cy="8635740"/>
            <a:chOff x="251519" y="395372"/>
            <a:chExt cx="8568953" cy="6331484"/>
          </a:xfrm>
        </p:grpSpPr>
        <p:pic>
          <p:nvPicPr>
            <p:cNvPr id="176" name="Picture 93"/>
            <p:cNvPicPr>
              <a:picLocks noChangeAspect="1" noChangeArrowheads="1"/>
            </p:cNvPicPr>
            <p:nvPr/>
          </p:nvPicPr>
          <p:blipFill>
            <a:blip r:embed="rId16" cstate="print"/>
            <a:srcRect/>
            <a:stretch>
              <a:fillRect/>
            </a:stretch>
          </p:blipFill>
          <p:spPr bwMode="auto">
            <a:xfrm>
              <a:off x="4644008" y="395372"/>
              <a:ext cx="4176464" cy="2412341"/>
            </a:xfrm>
            <a:prstGeom prst="rect">
              <a:avLst/>
            </a:prstGeom>
            <a:noFill/>
            <a:ln w="9525">
              <a:noFill/>
              <a:miter lim="800000"/>
              <a:headEnd/>
              <a:tailEnd/>
            </a:ln>
            <a:effectLst/>
          </p:spPr>
        </p:pic>
        <p:sp>
          <p:nvSpPr>
            <p:cNvPr id="177" name="TextBox 176"/>
            <p:cNvSpPr txBox="1"/>
            <p:nvPr/>
          </p:nvSpPr>
          <p:spPr>
            <a:xfrm>
              <a:off x="2699792" y="2915652"/>
              <a:ext cx="969347" cy="338480"/>
            </a:xfrm>
            <a:prstGeom prst="rect">
              <a:avLst/>
            </a:prstGeom>
            <a:noFill/>
          </p:spPr>
          <p:txBody>
            <a:bodyPr wrap="none" rtlCol="0">
              <a:spAutoFit/>
            </a:bodyPr>
            <a:lstStyle/>
            <a:p>
              <a:r>
                <a:rPr lang="en-US" sz="2400" smtClean="0">
                  <a:latin typeface="Arial Black" pitchFamily="34" charset="0"/>
                </a:rPr>
                <a:t>TOP trial</a:t>
              </a:r>
              <a:endParaRPr lang="en-US" sz="2400">
                <a:latin typeface="Arial Black" pitchFamily="34" charset="0"/>
              </a:endParaRPr>
            </a:p>
          </p:txBody>
        </p:sp>
        <p:sp>
          <p:nvSpPr>
            <p:cNvPr id="178" name="TextBox 177"/>
            <p:cNvSpPr txBox="1"/>
            <p:nvPr/>
          </p:nvSpPr>
          <p:spPr>
            <a:xfrm>
              <a:off x="7342945" y="2906360"/>
              <a:ext cx="1045612" cy="338480"/>
            </a:xfrm>
            <a:prstGeom prst="rect">
              <a:avLst/>
            </a:prstGeom>
            <a:noFill/>
          </p:spPr>
          <p:txBody>
            <a:bodyPr wrap="none" rtlCol="0">
              <a:spAutoFit/>
            </a:bodyPr>
            <a:lstStyle/>
            <a:p>
              <a:r>
                <a:rPr lang="en-US" sz="2400" smtClean="0">
                  <a:latin typeface="Arial Black" pitchFamily="34" charset="0"/>
                </a:rPr>
                <a:t>SIOP trial</a:t>
              </a:r>
              <a:endParaRPr lang="en-US" sz="2400">
                <a:latin typeface="Arial Black" pitchFamily="34" charset="0"/>
              </a:endParaRPr>
            </a:p>
          </p:txBody>
        </p:sp>
        <p:pic>
          <p:nvPicPr>
            <p:cNvPr id="179" name="Picture 134"/>
            <p:cNvPicPr>
              <a:picLocks noChangeAspect="1" noChangeArrowheads="1"/>
            </p:cNvPicPr>
            <p:nvPr/>
          </p:nvPicPr>
          <p:blipFill>
            <a:blip r:embed="rId17" cstate="print"/>
            <a:srcRect/>
            <a:stretch>
              <a:fillRect/>
            </a:stretch>
          </p:blipFill>
          <p:spPr bwMode="auto">
            <a:xfrm>
              <a:off x="251519" y="395372"/>
              <a:ext cx="4281809" cy="2808312"/>
            </a:xfrm>
            <a:prstGeom prst="rect">
              <a:avLst/>
            </a:prstGeom>
            <a:noFill/>
          </p:spPr>
        </p:pic>
        <p:pic>
          <p:nvPicPr>
            <p:cNvPr id="180" name="Picture 8" descr="09_xray-breast-Cropped"/>
            <p:cNvPicPr>
              <a:picLocks noChangeAspect="1" noChangeArrowheads="1"/>
            </p:cNvPicPr>
            <p:nvPr>
              <p:custDataLst>
                <p:tags r:id="rId1"/>
              </p:custDataLst>
            </p:nvPr>
          </p:nvPicPr>
          <p:blipFill>
            <a:blip r:embed="rId18" cstate="print"/>
            <a:srcRect/>
            <a:stretch>
              <a:fillRect/>
            </a:stretch>
          </p:blipFill>
          <p:spPr bwMode="auto">
            <a:xfrm>
              <a:off x="320774" y="5445224"/>
              <a:ext cx="650826" cy="951489"/>
            </a:xfrm>
            <a:prstGeom prst="rect">
              <a:avLst/>
            </a:prstGeom>
            <a:noFill/>
          </p:spPr>
        </p:pic>
        <p:pic>
          <p:nvPicPr>
            <p:cNvPr id="181" name="Picture 9" descr="Wilms-tumor-07b"/>
            <p:cNvPicPr>
              <a:picLocks noChangeAspect="1" noChangeArrowheads="1"/>
            </p:cNvPicPr>
            <p:nvPr>
              <p:custDataLst>
                <p:tags r:id="rId2"/>
              </p:custDataLst>
            </p:nvPr>
          </p:nvPicPr>
          <p:blipFill>
            <a:blip r:embed="rId19" cstate="print"/>
            <a:srcRect/>
            <a:stretch>
              <a:fillRect/>
            </a:stretch>
          </p:blipFill>
          <p:spPr bwMode="auto">
            <a:xfrm>
              <a:off x="1043608" y="5460609"/>
              <a:ext cx="1247568" cy="935906"/>
            </a:xfrm>
            <a:prstGeom prst="rect">
              <a:avLst/>
            </a:prstGeom>
            <a:noFill/>
          </p:spPr>
        </p:pic>
        <p:grpSp>
          <p:nvGrpSpPr>
            <p:cNvPr id="182" name="Group 203"/>
            <p:cNvGrpSpPr/>
            <p:nvPr/>
          </p:nvGrpSpPr>
          <p:grpSpPr>
            <a:xfrm>
              <a:off x="3347864" y="4797152"/>
              <a:ext cx="1937593" cy="1929704"/>
              <a:chOff x="19604483" y="38398150"/>
              <a:chExt cx="1937593" cy="1929704"/>
            </a:xfrm>
          </p:grpSpPr>
          <p:pic>
            <p:nvPicPr>
              <p:cNvPr id="193" name="Picture 10" descr="germlinegenomicsfig1_s"/>
              <p:cNvPicPr>
                <a:picLocks noChangeAspect="1" noChangeArrowheads="1"/>
              </p:cNvPicPr>
              <p:nvPr>
                <p:custDataLst>
                  <p:tags r:id="rId6"/>
                </p:custDataLst>
              </p:nvPr>
            </p:nvPicPr>
            <p:blipFill>
              <a:blip r:embed="rId20" cstate="print"/>
              <a:srcRect/>
              <a:stretch>
                <a:fillRect/>
              </a:stretch>
            </p:blipFill>
            <p:spPr bwMode="auto">
              <a:xfrm>
                <a:off x="19604483" y="38398150"/>
                <a:ext cx="1175593" cy="1167704"/>
              </a:xfrm>
              <a:prstGeom prst="rect">
                <a:avLst/>
              </a:prstGeom>
              <a:noFill/>
            </p:spPr>
          </p:pic>
          <p:pic>
            <p:nvPicPr>
              <p:cNvPr id="194" name="Picture 10" descr="germlinegenomicsfig1_s"/>
              <p:cNvPicPr>
                <a:picLocks noChangeAspect="1" noChangeArrowheads="1"/>
              </p:cNvPicPr>
              <p:nvPr>
                <p:custDataLst>
                  <p:tags r:id="rId7"/>
                </p:custDataLst>
              </p:nvPr>
            </p:nvPicPr>
            <p:blipFill>
              <a:blip r:embed="rId20" cstate="print"/>
              <a:srcRect/>
              <a:stretch>
                <a:fillRect/>
              </a:stretch>
            </p:blipFill>
            <p:spPr bwMode="auto">
              <a:xfrm>
                <a:off x="19756883" y="38550550"/>
                <a:ext cx="1175593" cy="1167704"/>
              </a:xfrm>
              <a:prstGeom prst="rect">
                <a:avLst/>
              </a:prstGeom>
              <a:noFill/>
            </p:spPr>
          </p:pic>
          <p:pic>
            <p:nvPicPr>
              <p:cNvPr id="195" name="Picture 10" descr="germlinegenomicsfig1_s"/>
              <p:cNvPicPr>
                <a:picLocks noChangeAspect="1" noChangeArrowheads="1"/>
              </p:cNvPicPr>
              <p:nvPr>
                <p:custDataLst>
                  <p:tags r:id="rId8"/>
                </p:custDataLst>
              </p:nvPr>
            </p:nvPicPr>
            <p:blipFill>
              <a:blip r:embed="rId20" cstate="print"/>
              <a:srcRect/>
              <a:stretch>
                <a:fillRect/>
              </a:stretch>
            </p:blipFill>
            <p:spPr bwMode="auto">
              <a:xfrm>
                <a:off x="19909283" y="38702950"/>
                <a:ext cx="1175593" cy="1167704"/>
              </a:xfrm>
              <a:prstGeom prst="rect">
                <a:avLst/>
              </a:prstGeom>
              <a:noFill/>
            </p:spPr>
          </p:pic>
          <p:pic>
            <p:nvPicPr>
              <p:cNvPr id="196" name="Picture 10" descr="germlinegenomicsfig1_s"/>
              <p:cNvPicPr>
                <a:picLocks noChangeAspect="1" noChangeArrowheads="1"/>
              </p:cNvPicPr>
              <p:nvPr>
                <p:custDataLst>
                  <p:tags r:id="rId9"/>
                </p:custDataLst>
              </p:nvPr>
            </p:nvPicPr>
            <p:blipFill>
              <a:blip r:embed="rId20" cstate="print"/>
              <a:srcRect/>
              <a:stretch>
                <a:fillRect/>
              </a:stretch>
            </p:blipFill>
            <p:spPr bwMode="auto">
              <a:xfrm>
                <a:off x="20061683" y="38855350"/>
                <a:ext cx="1175593" cy="1167704"/>
              </a:xfrm>
              <a:prstGeom prst="rect">
                <a:avLst/>
              </a:prstGeom>
              <a:noFill/>
            </p:spPr>
          </p:pic>
          <p:pic>
            <p:nvPicPr>
              <p:cNvPr id="197" name="Picture 10" descr="germlinegenomicsfig1_s"/>
              <p:cNvPicPr>
                <a:picLocks noChangeAspect="1" noChangeArrowheads="1"/>
              </p:cNvPicPr>
              <p:nvPr>
                <p:custDataLst>
                  <p:tags r:id="rId10"/>
                </p:custDataLst>
              </p:nvPr>
            </p:nvPicPr>
            <p:blipFill>
              <a:blip r:embed="rId20" cstate="print"/>
              <a:srcRect/>
              <a:stretch>
                <a:fillRect/>
              </a:stretch>
            </p:blipFill>
            <p:spPr bwMode="auto">
              <a:xfrm>
                <a:off x="20214083" y="39007750"/>
                <a:ext cx="1175593" cy="1167704"/>
              </a:xfrm>
              <a:prstGeom prst="rect">
                <a:avLst/>
              </a:prstGeom>
              <a:noFill/>
            </p:spPr>
          </p:pic>
          <p:pic>
            <p:nvPicPr>
              <p:cNvPr id="198" name="Picture 10" descr="germlinegenomicsfig1_s"/>
              <p:cNvPicPr>
                <a:picLocks noChangeAspect="1" noChangeArrowheads="1"/>
              </p:cNvPicPr>
              <p:nvPr>
                <p:custDataLst>
                  <p:tags r:id="rId11"/>
                </p:custDataLst>
              </p:nvPr>
            </p:nvPicPr>
            <p:blipFill>
              <a:blip r:embed="rId20" cstate="print"/>
              <a:srcRect/>
              <a:stretch>
                <a:fillRect/>
              </a:stretch>
            </p:blipFill>
            <p:spPr bwMode="auto">
              <a:xfrm>
                <a:off x="20366483" y="39160150"/>
                <a:ext cx="1175593" cy="1167704"/>
              </a:xfrm>
              <a:prstGeom prst="rect">
                <a:avLst/>
              </a:prstGeom>
              <a:noFill/>
            </p:spPr>
          </p:pic>
        </p:grpSp>
        <p:grpSp>
          <p:nvGrpSpPr>
            <p:cNvPr id="183" name="Group 4"/>
            <p:cNvGrpSpPr>
              <a:grpSpLocks/>
            </p:cNvGrpSpPr>
            <p:nvPr/>
          </p:nvGrpSpPr>
          <p:grpSpPr bwMode="auto">
            <a:xfrm>
              <a:off x="6228185" y="4797152"/>
              <a:ext cx="1836713" cy="1764196"/>
              <a:chOff x="2336" y="754"/>
              <a:chExt cx="2358" cy="1588"/>
            </a:xfrm>
          </p:grpSpPr>
          <p:pic>
            <p:nvPicPr>
              <p:cNvPr id="190" name="Picture 5" descr="TOP-CRF-p20-top"/>
              <p:cNvPicPr>
                <a:picLocks noChangeAspect="1" noChangeArrowheads="1"/>
              </p:cNvPicPr>
              <p:nvPr>
                <p:custDataLst>
                  <p:tags r:id="rId3"/>
                </p:custDataLst>
              </p:nvPr>
            </p:nvPicPr>
            <p:blipFill>
              <a:blip r:embed="rId21" cstate="print"/>
              <a:srcRect/>
              <a:stretch>
                <a:fillRect/>
              </a:stretch>
            </p:blipFill>
            <p:spPr bwMode="auto">
              <a:xfrm>
                <a:off x="2789" y="754"/>
                <a:ext cx="1905" cy="1446"/>
              </a:xfrm>
              <a:prstGeom prst="rect">
                <a:avLst/>
              </a:prstGeom>
              <a:noFill/>
            </p:spPr>
          </p:pic>
          <p:pic>
            <p:nvPicPr>
              <p:cNvPr id="191" name="Picture 6" descr="TOP-CRF-p10-top"/>
              <p:cNvPicPr>
                <a:picLocks noChangeAspect="1" noChangeArrowheads="1"/>
              </p:cNvPicPr>
              <p:nvPr>
                <p:custDataLst>
                  <p:tags r:id="rId4"/>
                </p:custDataLst>
              </p:nvPr>
            </p:nvPicPr>
            <p:blipFill>
              <a:blip r:embed="rId22" cstate="print"/>
              <a:srcRect/>
              <a:stretch>
                <a:fillRect/>
              </a:stretch>
            </p:blipFill>
            <p:spPr bwMode="auto">
              <a:xfrm>
                <a:off x="2562" y="890"/>
                <a:ext cx="1860" cy="1354"/>
              </a:xfrm>
              <a:prstGeom prst="rect">
                <a:avLst/>
              </a:prstGeom>
              <a:noFill/>
            </p:spPr>
          </p:pic>
          <p:pic>
            <p:nvPicPr>
              <p:cNvPr id="192" name="Picture 7" descr="TOP-CRF-p7-top"/>
              <p:cNvPicPr>
                <a:picLocks noChangeAspect="1" noChangeArrowheads="1"/>
              </p:cNvPicPr>
              <p:nvPr>
                <p:custDataLst>
                  <p:tags r:id="rId5"/>
                </p:custDataLst>
              </p:nvPr>
            </p:nvPicPr>
            <p:blipFill>
              <a:blip r:embed="rId23" cstate="print"/>
              <a:srcRect/>
              <a:stretch>
                <a:fillRect/>
              </a:stretch>
            </p:blipFill>
            <p:spPr bwMode="auto">
              <a:xfrm>
                <a:off x="2336" y="981"/>
                <a:ext cx="1883" cy="1361"/>
              </a:xfrm>
              <a:prstGeom prst="rect">
                <a:avLst/>
              </a:prstGeom>
              <a:noFill/>
            </p:spPr>
          </p:pic>
        </p:grpSp>
        <p:sp>
          <p:nvSpPr>
            <p:cNvPr id="184" name="Flowchart: Magnetic Disk 183"/>
            <p:cNvSpPr/>
            <p:nvPr/>
          </p:nvSpPr>
          <p:spPr>
            <a:xfrm>
              <a:off x="6732240" y="4005064"/>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Arial Black" pitchFamily="34" charset="0"/>
                </a:rPr>
                <a:t>CRF’s</a:t>
              </a:r>
              <a:endParaRPr lang="en-US" sz="2400">
                <a:latin typeface="Arial Black" pitchFamily="34" charset="0"/>
              </a:endParaRPr>
            </a:p>
          </p:txBody>
        </p:sp>
        <p:sp>
          <p:nvSpPr>
            <p:cNvPr id="185" name="Flowchart: Magnetic Disk 184"/>
            <p:cNvSpPr/>
            <p:nvPr/>
          </p:nvSpPr>
          <p:spPr>
            <a:xfrm>
              <a:off x="3347864" y="4005064"/>
              <a:ext cx="144016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Arial Black" pitchFamily="34" charset="0"/>
                </a:rPr>
                <a:t>Microarrays</a:t>
              </a:r>
              <a:endParaRPr lang="en-US" sz="2400">
                <a:latin typeface="Arial Black" pitchFamily="34" charset="0"/>
              </a:endParaRPr>
            </a:p>
          </p:txBody>
        </p:sp>
        <p:sp>
          <p:nvSpPr>
            <p:cNvPr id="186" name="Flowchart: Magnetic Disk 185"/>
            <p:cNvSpPr/>
            <p:nvPr/>
          </p:nvSpPr>
          <p:spPr>
            <a:xfrm>
              <a:off x="683568" y="4005064"/>
              <a:ext cx="144016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Arial Black" pitchFamily="34" charset="0"/>
                </a:rPr>
                <a:t>Imaging</a:t>
              </a:r>
              <a:br>
                <a:rPr lang="en-US" sz="2400" smtClean="0">
                  <a:latin typeface="Arial Black" pitchFamily="34" charset="0"/>
                </a:rPr>
              </a:br>
              <a:r>
                <a:rPr lang="en-US" sz="2400" smtClean="0">
                  <a:latin typeface="Arial Black" pitchFamily="34" charset="0"/>
                </a:rPr>
                <a:t>PACS</a:t>
              </a:r>
              <a:endParaRPr lang="en-US" sz="2400">
                <a:latin typeface="Arial Black" pitchFamily="34" charset="0"/>
              </a:endParaRPr>
            </a:p>
          </p:txBody>
        </p:sp>
        <p:sp>
          <p:nvSpPr>
            <p:cNvPr id="187" name="Down Arrow 186"/>
            <p:cNvSpPr/>
            <p:nvPr/>
          </p:nvSpPr>
          <p:spPr>
            <a:xfrm>
              <a:off x="1187624" y="3284984"/>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Black" pitchFamily="34" charset="0"/>
              </a:endParaRPr>
            </a:p>
          </p:txBody>
        </p:sp>
        <p:sp>
          <p:nvSpPr>
            <p:cNvPr id="188" name="Down Arrow 187"/>
            <p:cNvSpPr/>
            <p:nvPr/>
          </p:nvSpPr>
          <p:spPr>
            <a:xfrm>
              <a:off x="3851920" y="3284984"/>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Black" pitchFamily="34" charset="0"/>
              </a:endParaRPr>
            </a:p>
          </p:txBody>
        </p:sp>
        <p:sp>
          <p:nvSpPr>
            <p:cNvPr id="189" name="Down Arrow 188"/>
            <p:cNvSpPr/>
            <p:nvPr/>
          </p:nvSpPr>
          <p:spPr>
            <a:xfrm>
              <a:off x="6926560" y="3284984"/>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Black" pitchFamily="34" charset="0"/>
              </a:endParaRPr>
            </a:p>
          </p:txBody>
        </p:sp>
      </p:grpSp>
      <p:sp>
        <p:nvSpPr>
          <p:cNvPr id="152" name="Rectangle 151"/>
          <p:cNvSpPr/>
          <p:nvPr/>
        </p:nvSpPr>
        <p:spPr>
          <a:xfrm>
            <a:off x="-1" y="18595966"/>
            <a:ext cx="13051755" cy="144000"/>
          </a:xfrm>
          <a:prstGeom prst="rect">
            <a:avLst/>
          </a:prstGeom>
          <a:solidFill>
            <a:srgbClr val="BD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1" name="150 Imagen" descr="queryTool.JPG"/>
          <p:cNvPicPr>
            <a:picLocks noChangeAspect="1"/>
          </p:cNvPicPr>
          <p:nvPr/>
        </p:nvPicPr>
        <p:blipFill>
          <a:blip r:embed="rId24" cstate="print"/>
          <a:stretch>
            <a:fillRect/>
          </a:stretch>
        </p:blipFill>
        <p:spPr>
          <a:xfrm>
            <a:off x="810395" y="20186506"/>
            <a:ext cx="11484840" cy="7416824"/>
          </a:xfrm>
          <a:prstGeom prst="rect">
            <a:avLst/>
          </a:prstGeom>
          <a:ln>
            <a:solidFill>
              <a:schemeClr val="accent1"/>
            </a:solidFill>
          </a:ln>
        </p:spPr>
      </p:pic>
      <p:sp>
        <p:nvSpPr>
          <p:cNvPr id="107" name="ZoneTexte 12"/>
          <p:cNvSpPr txBox="1"/>
          <p:nvPr/>
        </p:nvSpPr>
        <p:spPr>
          <a:xfrm>
            <a:off x="378347" y="34509718"/>
            <a:ext cx="12386046" cy="1015663"/>
          </a:xfrm>
          <a:prstGeom prst="rect">
            <a:avLst/>
          </a:prstGeom>
          <a:noFill/>
        </p:spPr>
        <p:txBody>
          <a:bodyPr wrap="square" rtlCol="0">
            <a:spAutoFit/>
          </a:bodyPr>
          <a:lstStyle/>
          <a:p>
            <a:pPr algn="r"/>
            <a:r>
              <a:rPr lang="en-US" sz="6000" smtClean="0">
                <a:solidFill>
                  <a:schemeClr val="bg1"/>
                </a:solidFill>
                <a:latin typeface="Arial Black" pitchFamily="34" charset="0"/>
                <a:cs typeface="Arial" pitchFamily="34" charset="0"/>
              </a:rPr>
              <a:t>Conclusions</a:t>
            </a:r>
            <a:endParaRPr lang="en-US" sz="6000" dirty="0" smtClean="0">
              <a:solidFill>
                <a:schemeClr val="bg1"/>
              </a:solidFill>
              <a:latin typeface="Arial Black" pitchFamily="34" charset="0"/>
              <a:cs typeface="Arial" pitchFamily="34" charset="0"/>
            </a:endParaRPr>
          </a:p>
        </p:txBody>
      </p:sp>
      <p:sp>
        <p:nvSpPr>
          <p:cNvPr id="109" name="ZoneTexte 13"/>
          <p:cNvSpPr txBox="1"/>
          <p:nvPr/>
        </p:nvSpPr>
        <p:spPr>
          <a:xfrm>
            <a:off x="810395" y="35631644"/>
            <a:ext cx="11953998" cy="4524315"/>
          </a:xfrm>
          <a:prstGeom prst="rect">
            <a:avLst/>
          </a:prstGeom>
          <a:noFill/>
        </p:spPr>
        <p:txBody>
          <a:bodyPr wrap="square" rtlCol="0">
            <a:spAutoFit/>
          </a:bodyPr>
          <a:lstStyle/>
          <a:p>
            <a:pPr algn="just"/>
            <a:r>
              <a:rPr lang="en-US" sz="3600" dirty="0" smtClean="0">
                <a:latin typeface="Arial" pitchFamily="34" charset="0"/>
                <a:cs typeface="Arial" pitchFamily="34" charset="0"/>
              </a:rPr>
              <a:t>We successfully showed that the devised data access layer and tools allow  the end-user to transparently access heterogeneous, disparate, distributed sources of information as if it were a single source, whilst </a:t>
            </a:r>
            <a:r>
              <a:rPr lang="en-US" sz="3600" smtClean="0">
                <a:latin typeface="Arial" pitchFamily="34" charset="0"/>
                <a:cs typeface="Arial" pitchFamily="34" charset="0"/>
              </a:rPr>
              <a:t>ensuring strict access </a:t>
            </a:r>
            <a:r>
              <a:rPr lang="en-US" sz="3600" dirty="0" smtClean="0">
                <a:latin typeface="Arial" pitchFamily="34" charset="0"/>
                <a:cs typeface="Arial" pitchFamily="34" charset="0"/>
              </a:rPr>
              <a:t>control.</a:t>
            </a:r>
          </a:p>
          <a:p>
            <a:pPr algn="just"/>
            <a:r>
              <a:rPr lang="en-US" sz="3600" dirty="0" smtClean="0">
                <a:latin typeface="Arial" pitchFamily="34" charset="0"/>
                <a:cs typeface="Arial" pitchFamily="34" charset="0"/>
              </a:rPr>
              <a:t>In addition</a:t>
            </a:r>
            <a:r>
              <a:rPr lang="en-US" sz="3600" smtClean="0">
                <a:latin typeface="Arial" pitchFamily="34" charset="0"/>
                <a:cs typeface="Arial" pitchFamily="34" charset="0"/>
              </a:rPr>
              <a:t>, an array of tools, formats, protocols and  procedures has been developed to support the semantic integration of clinical trials in the ACGT platform.</a:t>
            </a:r>
            <a:endParaRPr lang="en-US" sz="3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2;-2;-2;-2;-1"/>
</p:tagLst>
</file>

<file path=ppt/tags/tag10.xml><?xml version="1.0" encoding="utf-8"?>
<p:tagLst xmlns:a="http://schemas.openxmlformats.org/drawingml/2006/main" xmlns:r="http://schemas.openxmlformats.org/officeDocument/2006/relationships" xmlns:p="http://schemas.openxmlformats.org/presentationml/2006/main">
  <p:tag name="COLORSETCLASSNAME" val="ColorSet1"/>
  <p:tag name="COLORS" val="-2;-2;-2;-2;-1"/>
</p:tagLst>
</file>

<file path=ppt/tags/tag11.xml><?xml version="1.0" encoding="utf-8"?>
<p:tagLst xmlns:a="http://schemas.openxmlformats.org/drawingml/2006/main" xmlns:r="http://schemas.openxmlformats.org/officeDocument/2006/relationships" xmlns:p="http://schemas.openxmlformats.org/presentationml/2006/main">
  <p:tag name="COLORSETCLASSNAME" val="ColorSet1"/>
  <p:tag name="COLORS" val="-2;-2;-2;-2;-1"/>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2;-2;-2;-2;-1"/>
</p:tagLst>
</file>

<file path=ppt/tags/tag3.xml><?xml version="1.0" encoding="utf-8"?>
<p:tagLst xmlns:a="http://schemas.openxmlformats.org/drawingml/2006/main" xmlns:r="http://schemas.openxmlformats.org/officeDocument/2006/relationships" xmlns:p="http://schemas.openxmlformats.org/presentationml/2006/main">
  <p:tag name="COLORSETCLASSNAME" val="ColorSet1"/>
  <p:tag name="COLORS" val="-2;-2;-2;-2;-1"/>
</p:tagLst>
</file>

<file path=ppt/tags/tag4.xml><?xml version="1.0" encoding="utf-8"?>
<p:tagLst xmlns:a="http://schemas.openxmlformats.org/drawingml/2006/main" xmlns:r="http://schemas.openxmlformats.org/officeDocument/2006/relationships" xmlns:p="http://schemas.openxmlformats.org/presentationml/2006/main">
  <p:tag name="COLORSETCLASSNAME" val="ColorSet1"/>
  <p:tag name="COLORS" val="-2;-2;-2;-2;-1"/>
</p:tagLst>
</file>

<file path=ppt/tags/tag5.xml><?xml version="1.0" encoding="utf-8"?>
<p:tagLst xmlns:a="http://schemas.openxmlformats.org/drawingml/2006/main" xmlns:r="http://schemas.openxmlformats.org/officeDocument/2006/relationships" xmlns:p="http://schemas.openxmlformats.org/presentationml/2006/main">
  <p:tag name="COLORSETCLASSNAME" val="ColorSet1"/>
  <p:tag name="COLORS" val="-2;-2;-2;-2;-1"/>
</p:tagLst>
</file>

<file path=ppt/tags/tag6.xml><?xml version="1.0" encoding="utf-8"?>
<p:tagLst xmlns:a="http://schemas.openxmlformats.org/drawingml/2006/main" xmlns:r="http://schemas.openxmlformats.org/officeDocument/2006/relationships" xmlns:p="http://schemas.openxmlformats.org/presentationml/2006/main">
  <p:tag name="COLORSETCLASSNAME" val="ColorSet1"/>
  <p:tag name="COLORS" val="-2;-2;-2;-2;-1"/>
</p:tagLst>
</file>

<file path=ppt/tags/tag7.xml><?xml version="1.0" encoding="utf-8"?>
<p:tagLst xmlns:a="http://schemas.openxmlformats.org/drawingml/2006/main" xmlns:r="http://schemas.openxmlformats.org/officeDocument/2006/relationships" xmlns:p="http://schemas.openxmlformats.org/presentationml/2006/main">
  <p:tag name="COLORSETCLASSNAME" val="ColorSet1"/>
  <p:tag name="COLORS" val="-2;-2;-2;-2;-1"/>
</p:tagLst>
</file>

<file path=ppt/tags/tag8.xml><?xml version="1.0" encoding="utf-8"?>
<p:tagLst xmlns:a="http://schemas.openxmlformats.org/drawingml/2006/main" xmlns:r="http://schemas.openxmlformats.org/officeDocument/2006/relationships" xmlns:p="http://schemas.openxmlformats.org/presentationml/2006/main">
  <p:tag name="COLORSETCLASSNAME" val="ColorSet1"/>
  <p:tag name="COLORS" val="-2;-2;-2;-2;-1"/>
</p:tagLst>
</file>

<file path=ppt/tags/tag9.xml><?xml version="1.0" encoding="utf-8"?>
<p:tagLst xmlns:a="http://schemas.openxmlformats.org/drawingml/2006/main" xmlns:r="http://schemas.openxmlformats.org/officeDocument/2006/relationships" xmlns:p="http://schemas.openxmlformats.org/presentationml/2006/main">
  <p:tag name="COLORSETCLASSNAME" val="ColorSet1"/>
  <p:tag name="COLORS" val="-2;-2;-2;-2;-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1334</TotalTime>
  <Words>436</Words>
  <Application>Microsoft Office PowerPoint</Application>
  <PresentationFormat>Personalizado</PresentationFormat>
  <Paragraphs>57</Paragraphs>
  <Slides>1</Slides>
  <Notes>0</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Thème Office</vt:lpstr>
      <vt:lpstr>Diapositiva 1</vt:lpstr>
    </vt:vector>
  </TitlesOfParts>
  <Company>HealthGrid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Jacques Flores</dc:creator>
  <cp:lastModifiedBy>Alberto</cp:lastModifiedBy>
  <cp:revision>131</cp:revision>
  <dcterms:created xsi:type="dcterms:W3CDTF">2010-07-09T13:52:03Z</dcterms:created>
  <dcterms:modified xsi:type="dcterms:W3CDTF">2010-07-28T12:56:43Z</dcterms:modified>
</cp:coreProperties>
</file>