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74"/>
  </p:notesMasterIdLst>
  <p:handoutMasterIdLst>
    <p:handoutMasterId r:id="rId75"/>
  </p:handoutMasterIdLst>
  <p:sldIdLst>
    <p:sldId id="256" r:id="rId2"/>
    <p:sldId id="257" r:id="rId3"/>
    <p:sldId id="1286" r:id="rId4"/>
    <p:sldId id="1228" r:id="rId5"/>
    <p:sldId id="1229" r:id="rId6"/>
    <p:sldId id="1230" r:id="rId7"/>
    <p:sldId id="1231" r:id="rId8"/>
    <p:sldId id="1232" r:id="rId9"/>
    <p:sldId id="1233" r:id="rId10"/>
    <p:sldId id="1234" r:id="rId11"/>
    <p:sldId id="1235" r:id="rId12"/>
    <p:sldId id="1236" r:id="rId13"/>
    <p:sldId id="1237" r:id="rId14"/>
    <p:sldId id="1238" r:id="rId15"/>
    <p:sldId id="1239" r:id="rId16"/>
    <p:sldId id="1240" r:id="rId17"/>
    <p:sldId id="1267" r:id="rId18"/>
    <p:sldId id="1268" r:id="rId19"/>
    <p:sldId id="1269" r:id="rId20"/>
    <p:sldId id="1270" r:id="rId21"/>
    <p:sldId id="1271" r:id="rId22"/>
    <p:sldId id="1272" r:id="rId23"/>
    <p:sldId id="1273" r:id="rId24"/>
    <p:sldId id="1274" r:id="rId25"/>
    <p:sldId id="1275" r:id="rId26"/>
    <p:sldId id="1276" r:id="rId27"/>
    <p:sldId id="1277" r:id="rId28"/>
    <p:sldId id="1288" r:id="rId29"/>
    <p:sldId id="1289" r:id="rId30"/>
    <p:sldId id="1290" r:id="rId31"/>
    <p:sldId id="1281" r:id="rId32"/>
    <p:sldId id="1282" r:id="rId33"/>
    <p:sldId id="1241" r:id="rId34"/>
    <p:sldId id="1242" r:id="rId35"/>
    <p:sldId id="1243" r:id="rId36"/>
    <p:sldId id="1244" r:id="rId37"/>
    <p:sldId id="1245" r:id="rId38"/>
    <p:sldId id="1246" r:id="rId39"/>
    <p:sldId id="1247" r:id="rId40"/>
    <p:sldId id="1248" r:id="rId41"/>
    <p:sldId id="1283" r:id="rId42"/>
    <p:sldId id="1018" r:id="rId43"/>
    <p:sldId id="1291" r:id="rId44"/>
    <p:sldId id="1108" r:id="rId45"/>
    <p:sldId id="1013" r:id="rId46"/>
    <p:sldId id="1285" r:id="rId47"/>
    <p:sldId id="1016" r:id="rId48"/>
    <p:sldId id="1028" r:id="rId49"/>
    <p:sldId id="1264" r:id="rId50"/>
    <p:sldId id="1265" r:id="rId51"/>
    <p:sldId id="1210" r:id="rId52"/>
    <p:sldId id="1211" r:id="rId53"/>
    <p:sldId id="1212" r:id="rId54"/>
    <p:sldId id="1213" r:id="rId55"/>
    <p:sldId id="1214" r:id="rId56"/>
    <p:sldId id="1215" r:id="rId57"/>
    <p:sldId id="1216" r:id="rId58"/>
    <p:sldId id="1217" r:id="rId59"/>
    <p:sldId id="1218" r:id="rId60"/>
    <p:sldId id="1219" r:id="rId61"/>
    <p:sldId id="1220" r:id="rId62"/>
    <p:sldId id="1221" r:id="rId63"/>
    <p:sldId id="1222" r:id="rId64"/>
    <p:sldId id="1223" r:id="rId65"/>
    <p:sldId id="1224" r:id="rId66"/>
    <p:sldId id="1225" r:id="rId67"/>
    <p:sldId id="1226" r:id="rId68"/>
    <p:sldId id="1227" r:id="rId69"/>
    <p:sldId id="1294" r:id="rId70"/>
    <p:sldId id="1295" r:id="rId71"/>
    <p:sldId id="1296" r:id="rId72"/>
    <p:sldId id="811" r:id="rId73"/>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Garamond" pitchFamily="18" charset="0"/>
        <a:ea typeface="+mn-ea"/>
        <a:cs typeface="+mn-cs"/>
      </a:defRPr>
    </a:lvl1pPr>
    <a:lvl2pPr marL="457200" algn="l" rtl="0" fontAlgn="base">
      <a:spcBef>
        <a:spcPct val="0"/>
      </a:spcBef>
      <a:spcAft>
        <a:spcPct val="0"/>
      </a:spcAft>
      <a:defRPr kern="1200">
        <a:solidFill>
          <a:schemeClr val="tx1"/>
        </a:solidFill>
        <a:latin typeface="Garamond" pitchFamily="18" charset="0"/>
        <a:ea typeface="+mn-ea"/>
        <a:cs typeface="+mn-cs"/>
      </a:defRPr>
    </a:lvl2pPr>
    <a:lvl3pPr marL="914400" algn="l" rtl="0" fontAlgn="base">
      <a:spcBef>
        <a:spcPct val="0"/>
      </a:spcBef>
      <a:spcAft>
        <a:spcPct val="0"/>
      </a:spcAft>
      <a:defRPr kern="1200">
        <a:solidFill>
          <a:schemeClr val="tx1"/>
        </a:solidFill>
        <a:latin typeface="Garamond" pitchFamily="18" charset="0"/>
        <a:ea typeface="+mn-ea"/>
        <a:cs typeface="+mn-cs"/>
      </a:defRPr>
    </a:lvl3pPr>
    <a:lvl4pPr marL="1371600" algn="l" rtl="0" fontAlgn="base">
      <a:spcBef>
        <a:spcPct val="0"/>
      </a:spcBef>
      <a:spcAft>
        <a:spcPct val="0"/>
      </a:spcAft>
      <a:defRPr kern="1200">
        <a:solidFill>
          <a:schemeClr val="tx1"/>
        </a:solidFill>
        <a:latin typeface="Garamond" pitchFamily="18" charset="0"/>
        <a:ea typeface="+mn-ea"/>
        <a:cs typeface="+mn-cs"/>
      </a:defRPr>
    </a:lvl4pPr>
    <a:lvl5pPr marL="1828800" algn="l" rtl="0" fontAlgn="base">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66FF"/>
    <a:srgbClr val="FF99CC"/>
    <a:srgbClr val="FF33CC"/>
    <a:srgbClr val="CC0099"/>
    <a:srgbClr val="FF3300"/>
    <a:srgbClr val="FF7C80"/>
    <a:srgbClr val="FF9933"/>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68" autoAdjust="0"/>
    <p:restoredTop sz="97722" autoAdjust="0"/>
  </p:normalViewPr>
  <p:slideViewPr>
    <p:cSldViewPr>
      <p:cViewPr>
        <p:scale>
          <a:sx n="46" d="100"/>
          <a:sy n="46" d="100"/>
        </p:scale>
        <p:origin x="-798"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35" d="100"/>
          <a:sy n="35" d="100"/>
        </p:scale>
        <p:origin x="-223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 Id="rId4"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 Id="rId4"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06D81F-CFC4-43CB-9C75-E9C14B2EE73C}" type="datetimeFigureOut">
              <a:rPr lang="en-US" smtClean="0"/>
              <a:pPr/>
              <a:t>9/14/2009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7DC748-368B-4683-8C5A-556BFC5A332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endParaRPr lang="el-GR"/>
          </a:p>
        </p:txBody>
      </p:sp>
      <p:sp>
        <p:nvSpPr>
          <p:cNvPr id="276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endParaRPr lang="el-GR"/>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endParaRPr lang="el-GR"/>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54924354-1D95-4997-9F0E-F846C5AEB1D4}" type="slidenum">
              <a:rPr lang="el-GR"/>
              <a:pPr/>
              <a:t>‹#›</a:t>
            </a:fld>
            <a:endParaRPr lang="el-G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809F29-EE50-42EE-99E4-F27203934BF5}" type="slidenum">
              <a:rPr lang="el-GR"/>
              <a:pPr/>
              <a:t>19</a:t>
            </a:fld>
            <a:endParaRPr lang="el-GR"/>
          </a:p>
        </p:txBody>
      </p:sp>
      <p:sp>
        <p:nvSpPr>
          <p:cNvPr id="1035266" name="Rectangle 2"/>
          <p:cNvSpPr>
            <a:spLocks noGrp="1" noRot="1" noChangeAspect="1" noChangeArrowheads="1" noTextEdit="1"/>
          </p:cNvSpPr>
          <p:nvPr>
            <p:ph type="sldImg"/>
          </p:nvPr>
        </p:nvSpPr>
        <p:spPr>
          <a:xfrm>
            <a:off x="1144588" y="685800"/>
            <a:ext cx="4572000" cy="3429000"/>
          </a:xfrm>
          <a:ln/>
        </p:spPr>
      </p:sp>
      <p:sp>
        <p:nvSpPr>
          <p:cNvPr id="103526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02B58-B858-4938-A74D-3CEE2B5BE8B8}" type="slidenum">
              <a:rPr lang="el-GR"/>
              <a:pPr/>
              <a:t>20</a:t>
            </a:fld>
            <a:endParaRPr lang="el-GR"/>
          </a:p>
        </p:txBody>
      </p:sp>
      <p:sp>
        <p:nvSpPr>
          <p:cNvPr id="1039362" name="Rectangle 2"/>
          <p:cNvSpPr>
            <a:spLocks noGrp="1" noRot="1" noChangeAspect="1" noChangeArrowheads="1" noTextEdit="1"/>
          </p:cNvSpPr>
          <p:nvPr>
            <p:ph type="sldImg"/>
          </p:nvPr>
        </p:nvSpPr>
        <p:spPr>
          <a:xfrm>
            <a:off x="1144588" y="685800"/>
            <a:ext cx="4572000" cy="3429000"/>
          </a:xfrm>
          <a:ln/>
        </p:spPr>
      </p:sp>
      <p:sp>
        <p:nvSpPr>
          <p:cNvPr id="103936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5FC161-A11D-4ADC-A0AD-10718337FD43}" type="slidenum">
              <a:rPr lang="el-GR"/>
              <a:pPr/>
              <a:t>21</a:t>
            </a:fld>
            <a:endParaRPr lang="el-GR"/>
          </a:p>
        </p:txBody>
      </p:sp>
      <p:sp>
        <p:nvSpPr>
          <p:cNvPr id="1041410" name="Rectangle 2"/>
          <p:cNvSpPr>
            <a:spLocks noGrp="1" noRot="1" noChangeAspect="1" noChangeArrowheads="1" noTextEdit="1"/>
          </p:cNvSpPr>
          <p:nvPr>
            <p:ph type="sldImg"/>
          </p:nvPr>
        </p:nvSpPr>
        <p:spPr>
          <a:xfrm>
            <a:off x="1144588" y="685800"/>
            <a:ext cx="4572000" cy="3429000"/>
          </a:xfrm>
          <a:ln/>
        </p:spPr>
      </p:sp>
      <p:sp>
        <p:nvSpPr>
          <p:cNvPr id="1041411" name="Rectangle 3"/>
          <p:cNvSpPr>
            <a:spLocks noGrp="1" noChangeArrowheads="1"/>
          </p:cNvSpPr>
          <p:nvPr>
            <p:ph type="body" idx="1"/>
          </p:nvPr>
        </p:nvSpPr>
        <p:spPr>
          <a:xfrm>
            <a:off x="914400" y="4343400"/>
            <a:ext cx="5029200" cy="4114800"/>
          </a:xfrm>
        </p:spPr>
        <p:txBody>
          <a:bodyPr/>
          <a:lstStyle/>
          <a:p>
            <a:endParaRPr lang="en-US">
              <a:solidFill>
                <a:schemeClr val="bg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23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24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27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F810C-CA75-4840-87EE-5BBA46FBB65F}" type="slidenum">
              <a:rPr lang="el-GR" smtClean="0"/>
              <a:pPr/>
              <a:t>28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20C914-2004-4113-9D52-FA6753737090}" type="slidenum">
              <a:rPr lang="el-GR"/>
              <a:pPr/>
              <a:t>29</a:t>
            </a:fld>
            <a:endParaRPr lang="el-GR"/>
          </a:p>
        </p:txBody>
      </p:sp>
      <p:sp>
        <p:nvSpPr>
          <p:cNvPr id="574466" name="Rectangle 2"/>
          <p:cNvSpPr>
            <a:spLocks noGrp="1" noRot="1" noChangeAspect="1" noChangeArrowheads="1" noTextEdit="1"/>
          </p:cNvSpPr>
          <p:nvPr>
            <p:ph type="sldImg"/>
          </p:nvPr>
        </p:nvSpPr>
        <p:spPr>
          <a:ln/>
        </p:spPr>
      </p:sp>
      <p:sp>
        <p:nvSpPr>
          <p:cNvPr id="574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59075-0CE6-4E6A-A933-013034C15D68}" type="slidenum">
              <a:rPr lang="el-GR"/>
              <a:pPr/>
              <a:t>30</a:t>
            </a:fld>
            <a:endParaRPr lang="el-GR"/>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31</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32</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41</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42</a:t>
            </a:fld>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43</a:t>
            </a:fld>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44</a:t>
            </a:fld>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45</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46</a:t>
            </a:fld>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D2084C-83FB-447C-B266-C1166B8BF2E0}" type="slidenum">
              <a:rPr lang="el-GR"/>
              <a:pPr/>
              <a:t>47</a:t>
            </a:fld>
            <a:endParaRPr lang="el-GR"/>
          </a:p>
        </p:txBody>
      </p:sp>
      <p:sp>
        <p:nvSpPr>
          <p:cNvPr id="1001474" name="Rectangle 2"/>
          <p:cNvSpPr>
            <a:spLocks noGrp="1" noRot="1" noChangeAspect="1" noChangeArrowheads="1" noTextEdit="1"/>
          </p:cNvSpPr>
          <p:nvPr>
            <p:ph type="sldImg"/>
          </p:nvPr>
        </p:nvSpPr>
        <p:spPr>
          <a:xfrm>
            <a:off x="1144588" y="685800"/>
            <a:ext cx="4570412" cy="3427413"/>
          </a:xfrm>
          <a:ln/>
        </p:spPr>
      </p:sp>
      <p:sp>
        <p:nvSpPr>
          <p:cNvPr id="100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EA319-3072-41B3-8658-A414F0B83151}" type="slidenum">
              <a:rPr lang="el-GR"/>
              <a:pPr/>
              <a:t>48</a:t>
            </a:fld>
            <a:endParaRPr lang="el-GR"/>
          </a:p>
        </p:txBody>
      </p:sp>
      <p:sp>
        <p:nvSpPr>
          <p:cNvPr id="1025026" name="Rectangle 2"/>
          <p:cNvSpPr>
            <a:spLocks noGrp="1" noRot="1" noChangeAspect="1" noChangeArrowheads="1" noTextEdit="1"/>
          </p:cNvSpPr>
          <p:nvPr>
            <p:ph type="sldImg"/>
          </p:nvPr>
        </p:nvSpPr>
        <p:spPr>
          <a:xfrm>
            <a:off x="1144588" y="685800"/>
            <a:ext cx="4570412" cy="3427413"/>
          </a:xfrm>
          <a:ln/>
        </p:spPr>
      </p:sp>
      <p:sp>
        <p:nvSpPr>
          <p:cNvPr id="1025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F705E3-394F-4F65-A979-FC692B493366}" type="slidenum">
              <a:rPr lang="el-GR" smtClean="0"/>
              <a:pPr/>
              <a:t>51</a:t>
            </a:fld>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F705E3-394F-4F65-A979-FC692B493366}" type="slidenum">
              <a:rPr lang="el-GR" smtClean="0"/>
              <a:pPr/>
              <a:t>52</a:t>
            </a:fld>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F705E3-394F-4F65-A979-FC692B493366}" type="slidenum">
              <a:rPr lang="el-GR" smtClean="0"/>
              <a:pPr/>
              <a:t>53</a:t>
            </a:fld>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F705E3-394F-4F65-A979-FC692B493366}" type="slidenum">
              <a:rPr lang="el-GR" smtClean="0"/>
              <a:pPr/>
              <a:t>54</a:t>
            </a:fld>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F705E3-394F-4F65-A979-FC692B493366}" type="slidenum">
              <a:rPr lang="el-GR" smtClean="0"/>
              <a:pPr/>
              <a:t>55</a:t>
            </a:fld>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F705E3-394F-4F65-A979-FC692B493366}" type="slidenum">
              <a:rPr lang="el-GR" smtClean="0"/>
              <a:pPr/>
              <a:t>56</a:t>
            </a:fld>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F705E3-394F-4F65-A979-FC692B493366}" type="slidenum">
              <a:rPr lang="el-GR" smtClean="0"/>
              <a:pPr/>
              <a:t>57</a:t>
            </a:fld>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F705E3-394F-4F65-A979-FC692B493366}" type="slidenum">
              <a:rPr lang="el-GR" smtClean="0"/>
              <a:pPr/>
              <a:t>58</a:t>
            </a:fld>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71EE9BC-F9E0-47A9-B6EB-C23D6A6FAE47}" type="slidenum">
              <a:rPr lang="el-GR"/>
              <a:pPr/>
              <a:t>59</a:t>
            </a:fld>
            <a:endParaRPr lang="el-GR"/>
          </a:p>
        </p:txBody>
      </p:sp>
      <p:sp>
        <p:nvSpPr>
          <p:cNvPr id="1268738" name="スライド イメージ プレースホルダ 1"/>
          <p:cNvSpPr>
            <a:spLocks noGrp="1" noRot="1" noChangeAspect="1" noTextEdit="1"/>
          </p:cNvSpPr>
          <p:nvPr>
            <p:ph type="sldImg"/>
          </p:nvPr>
        </p:nvSpPr>
        <p:spPr>
          <a:xfrm>
            <a:off x="1144588" y="685800"/>
            <a:ext cx="4570412" cy="3427413"/>
          </a:xfrm>
          <a:ln/>
        </p:spPr>
      </p:sp>
      <p:sp>
        <p:nvSpPr>
          <p:cNvPr id="1268739" name="ノート プレースホルダ 2"/>
          <p:cNvSpPr>
            <a:spLocks noGrp="1"/>
          </p:cNvSpPr>
          <p:nvPr>
            <p:ph type="body" idx="1"/>
          </p:nvPr>
        </p:nvSpPr>
        <p:spPr/>
        <p:txBody>
          <a:bodyPr/>
          <a:lstStyle/>
          <a:p>
            <a:endParaRPr kumimoji="1" lang="ja-JP" altLang="en-US"/>
          </a:p>
        </p:txBody>
      </p:sp>
      <p:sp>
        <p:nvSpPr>
          <p:cNvPr id="1268740" name="スライド番号プレースホル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A346A99-BC08-4058-99DA-07AC89102CF5}" type="slidenum">
              <a:rPr lang="en-GB" altLang="ja-JP" sz="1200">
                <a:latin typeface="Arial" pitchFamily="34" charset="0"/>
                <a:cs typeface="Arial" pitchFamily="34" charset="0"/>
              </a:rPr>
              <a:pPr algn="r"/>
              <a:t>59</a:t>
            </a:fld>
            <a:endParaRPr lang="en-GB" altLang="ja-JP" sz="120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CF09F3F-C523-436B-98E9-AA75D437FEEB}" type="slidenum">
              <a:rPr lang="el-GR"/>
              <a:pPr/>
              <a:t>60</a:t>
            </a:fld>
            <a:endParaRPr lang="el-GR"/>
          </a:p>
        </p:txBody>
      </p:sp>
      <p:sp>
        <p:nvSpPr>
          <p:cNvPr id="1270786" name="スライド イメージ プレースホルダ 1"/>
          <p:cNvSpPr>
            <a:spLocks noGrp="1" noRot="1" noChangeAspect="1" noTextEdit="1"/>
          </p:cNvSpPr>
          <p:nvPr>
            <p:ph type="sldImg"/>
          </p:nvPr>
        </p:nvSpPr>
        <p:spPr>
          <a:xfrm>
            <a:off x="1144588" y="685800"/>
            <a:ext cx="4570412" cy="3427413"/>
          </a:xfrm>
          <a:ln/>
        </p:spPr>
      </p:sp>
      <p:sp>
        <p:nvSpPr>
          <p:cNvPr id="1270787" name="ノート プレースホルダ 2"/>
          <p:cNvSpPr>
            <a:spLocks noGrp="1"/>
          </p:cNvSpPr>
          <p:nvPr>
            <p:ph type="body" idx="1"/>
          </p:nvPr>
        </p:nvSpPr>
        <p:spPr/>
        <p:txBody>
          <a:bodyPr/>
          <a:lstStyle/>
          <a:p>
            <a:endParaRPr kumimoji="1" lang="ja-JP" altLang="en-US"/>
          </a:p>
        </p:txBody>
      </p:sp>
      <p:sp>
        <p:nvSpPr>
          <p:cNvPr id="1270788" name="スライド番号プレースホル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BB243F1-F9CB-432C-AC5F-568193495C40}" type="slidenum">
              <a:rPr lang="en-GB" altLang="ja-JP" sz="1200">
                <a:latin typeface="Arial" pitchFamily="34" charset="0"/>
                <a:cs typeface="Arial" pitchFamily="34" charset="0"/>
              </a:rPr>
              <a:pPr algn="r"/>
              <a:t>60</a:t>
            </a:fld>
            <a:endParaRPr lang="en-GB" altLang="ja-JP" sz="1200">
              <a:latin typeface="Arial" pitchFamily="34" charset="0"/>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50CE6E6-0821-4685-B82A-610E104D84B6}" type="slidenum">
              <a:rPr lang="el-GR"/>
              <a:pPr/>
              <a:t>61</a:t>
            </a:fld>
            <a:endParaRPr lang="el-GR"/>
          </a:p>
        </p:txBody>
      </p:sp>
      <p:sp>
        <p:nvSpPr>
          <p:cNvPr id="1272834" name="スライド イメージ プレースホルダ 1"/>
          <p:cNvSpPr>
            <a:spLocks noGrp="1" noRot="1" noChangeAspect="1" noTextEdit="1"/>
          </p:cNvSpPr>
          <p:nvPr>
            <p:ph type="sldImg"/>
          </p:nvPr>
        </p:nvSpPr>
        <p:spPr>
          <a:xfrm>
            <a:off x="1144588" y="685800"/>
            <a:ext cx="4570412" cy="3427413"/>
          </a:xfrm>
          <a:ln/>
        </p:spPr>
      </p:sp>
      <p:sp>
        <p:nvSpPr>
          <p:cNvPr id="1272835" name="ノート プレースホルダ 2"/>
          <p:cNvSpPr>
            <a:spLocks noGrp="1"/>
          </p:cNvSpPr>
          <p:nvPr>
            <p:ph type="body" idx="1"/>
          </p:nvPr>
        </p:nvSpPr>
        <p:spPr/>
        <p:txBody>
          <a:bodyPr/>
          <a:lstStyle/>
          <a:p>
            <a:endParaRPr kumimoji="1" lang="ja-JP" altLang="en-US"/>
          </a:p>
        </p:txBody>
      </p:sp>
      <p:sp>
        <p:nvSpPr>
          <p:cNvPr id="1272836" name="スライド番号プレースホル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B415554-0AAD-4CAA-A44E-6B20D34FC845}" type="slidenum">
              <a:rPr lang="en-GB" altLang="ja-JP" sz="1200">
                <a:latin typeface="Arial" pitchFamily="34" charset="0"/>
                <a:cs typeface="Arial" pitchFamily="34" charset="0"/>
              </a:rPr>
              <a:pPr algn="r"/>
              <a:t>61</a:t>
            </a:fld>
            <a:endParaRPr lang="en-GB" altLang="ja-JP" sz="1200">
              <a:latin typeface="Arial" pitchFamily="34" charset="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887257F-FC3A-4A74-8DB2-F15215D79FDD}" type="slidenum">
              <a:rPr lang="el-GR"/>
              <a:pPr/>
              <a:t>62</a:t>
            </a:fld>
            <a:endParaRPr lang="el-GR"/>
          </a:p>
        </p:txBody>
      </p:sp>
      <p:sp>
        <p:nvSpPr>
          <p:cNvPr id="12748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85B63FF-4702-46F3-84BC-A8AE01FF5669}" type="slidenum">
              <a:rPr lang="en-GB" altLang="ja-JP" sz="1200">
                <a:latin typeface="Arial" pitchFamily="34" charset="0"/>
                <a:cs typeface="Arial" pitchFamily="34" charset="0"/>
              </a:rPr>
              <a:pPr algn="r"/>
              <a:t>62</a:t>
            </a:fld>
            <a:endParaRPr lang="en-GB" altLang="ja-JP" sz="1200">
              <a:latin typeface="Arial" pitchFamily="34" charset="0"/>
              <a:cs typeface="Arial" pitchFamily="34" charset="0"/>
            </a:endParaRPr>
          </a:p>
        </p:txBody>
      </p:sp>
      <p:sp>
        <p:nvSpPr>
          <p:cNvPr id="1274883" name="Rectangle 2"/>
          <p:cNvSpPr>
            <a:spLocks noGrp="1" noRot="1" noChangeAspect="1" noChangeArrowheads="1" noTextEdit="1"/>
          </p:cNvSpPr>
          <p:nvPr>
            <p:ph type="sldImg"/>
          </p:nvPr>
        </p:nvSpPr>
        <p:spPr>
          <a:xfrm>
            <a:off x="1144588" y="685800"/>
            <a:ext cx="4572000" cy="3429000"/>
          </a:xfrm>
          <a:ln/>
        </p:spPr>
      </p:sp>
      <p:sp>
        <p:nvSpPr>
          <p:cNvPr id="1274884" name="Rectangle 3"/>
          <p:cNvSpPr>
            <a:spLocks noGrp="1" noChangeArrowheads="1"/>
          </p:cNvSpPr>
          <p:nvPr>
            <p:ph type="body" idx="1"/>
          </p:nvPr>
        </p:nvSpPr>
        <p:spPr>
          <a:xfrm>
            <a:off x="685800" y="4343400"/>
            <a:ext cx="5486400" cy="4025900"/>
          </a:xfrm>
        </p:spPr>
        <p:txBody>
          <a:bodyPr wrap="none" anchor="ctr"/>
          <a:lstStyle/>
          <a:p>
            <a:endParaRPr lang="el-GR" altLang="ja-JP"/>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6902BB3-B9F7-4981-BF86-2B03271D3795}" type="slidenum">
              <a:rPr lang="el-GR"/>
              <a:pPr/>
              <a:t>63</a:t>
            </a:fld>
            <a:endParaRPr lang="el-GR"/>
          </a:p>
        </p:txBody>
      </p:sp>
      <p:sp>
        <p:nvSpPr>
          <p:cNvPr id="12789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ADB0FE-A0DD-4397-A869-5C737397D3B1}" type="slidenum">
              <a:rPr lang="en-GB" altLang="ja-JP" sz="1200">
                <a:latin typeface="Arial" pitchFamily="34" charset="0"/>
                <a:cs typeface="Arial" pitchFamily="34" charset="0"/>
              </a:rPr>
              <a:pPr algn="r"/>
              <a:t>63</a:t>
            </a:fld>
            <a:endParaRPr lang="en-GB" altLang="ja-JP" sz="1200">
              <a:latin typeface="Arial" pitchFamily="34" charset="0"/>
              <a:cs typeface="Arial" pitchFamily="34" charset="0"/>
            </a:endParaRPr>
          </a:p>
        </p:txBody>
      </p:sp>
      <p:sp>
        <p:nvSpPr>
          <p:cNvPr id="1278979" name="Rectangle 2"/>
          <p:cNvSpPr>
            <a:spLocks noGrp="1" noRot="1" noChangeAspect="1" noChangeArrowheads="1" noTextEdit="1"/>
          </p:cNvSpPr>
          <p:nvPr>
            <p:ph type="sldImg"/>
          </p:nvPr>
        </p:nvSpPr>
        <p:spPr>
          <a:xfrm>
            <a:off x="1119188" y="676275"/>
            <a:ext cx="4618037" cy="3463925"/>
          </a:xfrm>
          <a:ln/>
        </p:spPr>
      </p:sp>
      <p:sp>
        <p:nvSpPr>
          <p:cNvPr id="1278980" name="Rectangle 3"/>
          <p:cNvSpPr>
            <a:spLocks noGrp="1" noChangeArrowheads="1"/>
          </p:cNvSpPr>
          <p:nvPr>
            <p:ph type="body" idx="1"/>
          </p:nvPr>
        </p:nvSpPr>
        <p:spPr>
          <a:xfrm>
            <a:off x="914400" y="4359275"/>
            <a:ext cx="5027613" cy="4114800"/>
          </a:xfrm>
        </p:spPr>
        <p:txBody>
          <a:bodyPr/>
          <a:lstStyle/>
          <a:p>
            <a:endParaRPr lang="nl-NL" altLang="ja-JP"/>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A2BD373-5A51-4CC6-AA0F-9601041BCB78}" type="slidenum">
              <a:rPr lang="el-GR"/>
              <a:pPr/>
              <a:t>64</a:t>
            </a:fld>
            <a:endParaRPr lang="el-GR"/>
          </a:p>
        </p:txBody>
      </p:sp>
      <p:sp>
        <p:nvSpPr>
          <p:cNvPr id="12810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0F5D8-3210-45B9-BEDA-9895DFA12FE1}" type="slidenum">
              <a:rPr lang="en-US" altLang="ja-JP" sz="1200">
                <a:latin typeface="Arial" pitchFamily="34" charset="0"/>
                <a:cs typeface="Arial" pitchFamily="34" charset="0"/>
              </a:rPr>
              <a:pPr algn="r"/>
              <a:t>64</a:t>
            </a:fld>
            <a:endParaRPr lang="en-US" altLang="ja-JP" sz="1200">
              <a:latin typeface="Arial" pitchFamily="34" charset="0"/>
              <a:cs typeface="Arial" pitchFamily="34" charset="0"/>
            </a:endParaRPr>
          </a:p>
        </p:txBody>
      </p:sp>
      <p:sp>
        <p:nvSpPr>
          <p:cNvPr id="1281027" name="Rectangle 2"/>
          <p:cNvSpPr>
            <a:spLocks noGrp="1" noRot="1" noChangeAspect="1" noChangeArrowheads="1" noTextEdit="1"/>
          </p:cNvSpPr>
          <p:nvPr>
            <p:ph type="sldImg"/>
          </p:nvPr>
        </p:nvSpPr>
        <p:spPr>
          <a:xfrm>
            <a:off x="1144588" y="685800"/>
            <a:ext cx="4570412" cy="3427413"/>
          </a:xfrm>
          <a:ln/>
        </p:spPr>
      </p:sp>
      <p:sp>
        <p:nvSpPr>
          <p:cNvPr id="1281028" name="Rectangle 3"/>
          <p:cNvSpPr>
            <a:spLocks noGrp="1" noChangeArrowheads="1"/>
          </p:cNvSpPr>
          <p:nvPr>
            <p:ph type="body" idx="1"/>
          </p:nvPr>
        </p:nvSpPr>
        <p:spPr/>
        <p:txBody>
          <a:bodyPr/>
          <a:lstStyle/>
          <a:p>
            <a:endParaRPr lang="nl-NL" altLang="ja-JP"/>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2685430-7C50-4247-A945-4FE62C58C7C1}" type="slidenum">
              <a:rPr lang="el-GR"/>
              <a:pPr/>
              <a:t>65</a:t>
            </a:fld>
            <a:endParaRPr lang="el-GR"/>
          </a:p>
        </p:txBody>
      </p:sp>
      <p:sp>
        <p:nvSpPr>
          <p:cNvPr id="1283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84A6B10-8CED-41AD-AA5D-1621BB97A8BA}" type="slidenum">
              <a:rPr lang="en-US" altLang="ja-JP" sz="1200">
                <a:latin typeface="Arial" pitchFamily="34" charset="0"/>
                <a:cs typeface="Arial" pitchFamily="34" charset="0"/>
              </a:rPr>
              <a:pPr algn="r"/>
              <a:t>65</a:t>
            </a:fld>
            <a:endParaRPr lang="en-US" altLang="ja-JP" sz="1200">
              <a:latin typeface="Arial" pitchFamily="34" charset="0"/>
              <a:cs typeface="Arial" pitchFamily="34" charset="0"/>
            </a:endParaRPr>
          </a:p>
        </p:txBody>
      </p:sp>
      <p:sp>
        <p:nvSpPr>
          <p:cNvPr id="1283075" name="Rectangle 2"/>
          <p:cNvSpPr>
            <a:spLocks noGrp="1" noRot="1" noChangeAspect="1" noChangeArrowheads="1" noTextEdit="1"/>
          </p:cNvSpPr>
          <p:nvPr>
            <p:ph type="sldImg"/>
          </p:nvPr>
        </p:nvSpPr>
        <p:spPr>
          <a:xfrm>
            <a:off x="1120775" y="676275"/>
            <a:ext cx="4618038" cy="3463925"/>
          </a:xfrm>
          <a:ln/>
        </p:spPr>
      </p:sp>
      <p:sp>
        <p:nvSpPr>
          <p:cNvPr id="1283076" name="Rectangle 3"/>
          <p:cNvSpPr>
            <a:spLocks noGrp="1" noChangeArrowheads="1"/>
          </p:cNvSpPr>
          <p:nvPr>
            <p:ph type="body" idx="1"/>
          </p:nvPr>
        </p:nvSpPr>
        <p:spPr>
          <a:xfrm>
            <a:off x="914400" y="4360863"/>
            <a:ext cx="5027613" cy="4113212"/>
          </a:xfrm>
        </p:spPr>
        <p:txBody>
          <a:bodyPr/>
          <a:lstStyle/>
          <a:p>
            <a:endParaRPr lang="nl-NL" altLang="ja-JP"/>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C8E598D-F3D2-47A2-B8DA-827E040F9DE5}" type="slidenum">
              <a:rPr lang="el-GR"/>
              <a:pPr/>
              <a:t>66</a:t>
            </a:fld>
            <a:endParaRPr lang="el-GR"/>
          </a:p>
        </p:txBody>
      </p:sp>
      <p:sp>
        <p:nvSpPr>
          <p:cNvPr id="1285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5532394-462C-4381-8A6A-C77B9A54B03B}" type="slidenum">
              <a:rPr lang="en-US" altLang="ja-JP" sz="1200">
                <a:latin typeface="Arial" pitchFamily="34" charset="0"/>
                <a:cs typeface="Arial" pitchFamily="34" charset="0"/>
              </a:rPr>
              <a:pPr algn="r"/>
              <a:t>66</a:t>
            </a:fld>
            <a:endParaRPr lang="en-US" altLang="ja-JP" sz="1200">
              <a:latin typeface="Arial" pitchFamily="34" charset="0"/>
              <a:cs typeface="Arial" pitchFamily="34" charset="0"/>
            </a:endParaRPr>
          </a:p>
        </p:txBody>
      </p:sp>
      <p:sp>
        <p:nvSpPr>
          <p:cNvPr id="1285123" name="Rectangle 2"/>
          <p:cNvSpPr>
            <a:spLocks noGrp="1" noRot="1" noChangeAspect="1" noChangeArrowheads="1" noTextEdit="1"/>
          </p:cNvSpPr>
          <p:nvPr>
            <p:ph type="sldImg"/>
          </p:nvPr>
        </p:nvSpPr>
        <p:spPr>
          <a:xfrm>
            <a:off x="1120775" y="676275"/>
            <a:ext cx="4618038" cy="3463925"/>
          </a:xfrm>
          <a:ln/>
        </p:spPr>
      </p:sp>
      <p:sp>
        <p:nvSpPr>
          <p:cNvPr id="1285124" name="Rectangle 3"/>
          <p:cNvSpPr>
            <a:spLocks noGrp="1" noChangeArrowheads="1"/>
          </p:cNvSpPr>
          <p:nvPr>
            <p:ph type="body" idx="1"/>
          </p:nvPr>
        </p:nvSpPr>
        <p:spPr>
          <a:xfrm>
            <a:off x="914400" y="4360863"/>
            <a:ext cx="5027613" cy="4113212"/>
          </a:xfrm>
        </p:spPr>
        <p:txBody>
          <a:bodyPr/>
          <a:lstStyle/>
          <a:p>
            <a:endParaRPr lang="nl-NL" altLang="ja-JP"/>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BC478B8-5220-47CB-A7BA-B0A725C294D8}" type="slidenum">
              <a:rPr lang="el-GR"/>
              <a:pPr/>
              <a:t>67</a:t>
            </a:fld>
            <a:endParaRPr lang="el-GR"/>
          </a:p>
        </p:txBody>
      </p:sp>
      <p:sp>
        <p:nvSpPr>
          <p:cNvPr id="1287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73286C1-116C-4FAC-AB97-2A324B25A6DC}" type="slidenum">
              <a:rPr lang="en-US" altLang="ja-JP" sz="1200">
                <a:latin typeface="Arial" pitchFamily="34" charset="0"/>
                <a:cs typeface="Arial" pitchFamily="34" charset="0"/>
              </a:rPr>
              <a:pPr algn="r"/>
              <a:t>67</a:t>
            </a:fld>
            <a:endParaRPr lang="en-US" altLang="ja-JP" sz="1200">
              <a:latin typeface="Arial" pitchFamily="34" charset="0"/>
              <a:cs typeface="Arial" pitchFamily="34" charset="0"/>
            </a:endParaRPr>
          </a:p>
        </p:txBody>
      </p:sp>
      <p:sp>
        <p:nvSpPr>
          <p:cNvPr id="1287171" name="Rectangle 2"/>
          <p:cNvSpPr>
            <a:spLocks noGrp="1" noRot="1" noChangeAspect="1" noChangeArrowheads="1" noTextEdit="1"/>
          </p:cNvSpPr>
          <p:nvPr>
            <p:ph type="sldImg"/>
          </p:nvPr>
        </p:nvSpPr>
        <p:spPr>
          <a:xfrm>
            <a:off x="1120775" y="676275"/>
            <a:ext cx="4618038" cy="3463925"/>
          </a:xfrm>
          <a:ln/>
        </p:spPr>
      </p:sp>
      <p:sp>
        <p:nvSpPr>
          <p:cNvPr id="1287172" name="Rectangle 3"/>
          <p:cNvSpPr>
            <a:spLocks noGrp="1" noChangeArrowheads="1"/>
          </p:cNvSpPr>
          <p:nvPr>
            <p:ph type="body" idx="1"/>
          </p:nvPr>
        </p:nvSpPr>
        <p:spPr>
          <a:xfrm>
            <a:off x="914400" y="4360863"/>
            <a:ext cx="5027613" cy="4113212"/>
          </a:xfrm>
        </p:spPr>
        <p:txBody>
          <a:bodyPr/>
          <a:lstStyle/>
          <a:p>
            <a:endParaRPr lang="nl-NL" altLang="ja-JP"/>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203608-3D22-45E1-B956-0BF22D3C69FA}" type="slidenum">
              <a:rPr lang="el-GR"/>
              <a:pPr/>
              <a:t>68</a:t>
            </a:fld>
            <a:endParaRPr lang="el-GR"/>
          </a:p>
        </p:txBody>
      </p:sp>
      <p:sp>
        <p:nvSpPr>
          <p:cNvPr id="12892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862090-317D-4B0C-9F99-625B33F8B2F4}" type="slidenum">
              <a:rPr lang="en-US" altLang="ja-JP" sz="1200">
                <a:latin typeface="Arial" pitchFamily="34" charset="0"/>
                <a:cs typeface="Arial" pitchFamily="34" charset="0"/>
              </a:rPr>
              <a:pPr algn="r"/>
              <a:t>68</a:t>
            </a:fld>
            <a:endParaRPr lang="en-US" altLang="ja-JP" sz="1200">
              <a:latin typeface="Arial" pitchFamily="34" charset="0"/>
              <a:cs typeface="Arial" pitchFamily="34" charset="0"/>
            </a:endParaRPr>
          </a:p>
        </p:txBody>
      </p:sp>
      <p:sp>
        <p:nvSpPr>
          <p:cNvPr id="1289219" name="Rectangle 2"/>
          <p:cNvSpPr>
            <a:spLocks noGrp="1" noRot="1" noChangeAspect="1" noChangeArrowheads="1" noTextEdit="1"/>
          </p:cNvSpPr>
          <p:nvPr>
            <p:ph type="sldImg"/>
          </p:nvPr>
        </p:nvSpPr>
        <p:spPr>
          <a:xfrm>
            <a:off x="1120775" y="676275"/>
            <a:ext cx="4618038" cy="3463925"/>
          </a:xfrm>
          <a:ln/>
        </p:spPr>
      </p:sp>
      <p:sp>
        <p:nvSpPr>
          <p:cNvPr id="1289220" name="Rectangle 3"/>
          <p:cNvSpPr>
            <a:spLocks noGrp="1" noChangeArrowheads="1"/>
          </p:cNvSpPr>
          <p:nvPr>
            <p:ph type="body" idx="1"/>
          </p:nvPr>
        </p:nvSpPr>
        <p:spPr>
          <a:xfrm>
            <a:off x="914400" y="4360863"/>
            <a:ext cx="5027613" cy="4113212"/>
          </a:xfrm>
        </p:spPr>
        <p:txBody>
          <a:bodyPr/>
          <a:lstStyle/>
          <a:p>
            <a:endParaRPr lang="en-US" altLang="ja-JP"/>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69</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70</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71</a:t>
            </a:fld>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24354-1D95-4997-9F0E-F846C5AEB1D4}" type="slidenum">
              <a:rPr lang="el-GR" smtClean="0"/>
              <a:pPr/>
              <a:t>72</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915DFE-3C7C-42D7-8E89-1E5B3E53805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107950"/>
            <a:ext cx="9140825" cy="6850063"/>
            <a:chOff x="0" y="0"/>
            <a:chExt cx="5758" cy="4315"/>
          </a:xfrm>
        </p:grpSpPr>
        <p:grpSp>
          <p:nvGrpSpPr>
            <p:cNvPr id="24579" name="Group 3"/>
            <p:cNvGrpSpPr>
              <a:grpSpLocks/>
            </p:cNvGrpSpPr>
            <p:nvPr userDrawn="1"/>
          </p:nvGrpSpPr>
          <p:grpSpPr bwMode="auto">
            <a:xfrm>
              <a:off x="1728" y="2230"/>
              <a:ext cx="4027" cy="2085"/>
              <a:chOff x="1728" y="2230"/>
              <a:chExt cx="4027" cy="2085"/>
            </a:xfrm>
          </p:grpSpPr>
          <p:sp>
            <p:nvSpPr>
              <p:cNvPr id="24580"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24581"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24582"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24583"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24584"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24585"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24586"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24587" name="Rectangle 11"/>
          <p:cNvSpPr>
            <a:spLocks noGrp="1" noChangeArrowheads="1"/>
          </p:cNvSpPr>
          <p:nvPr>
            <p:ph type="ctrTitle" sz="quarter"/>
          </p:nvPr>
        </p:nvSpPr>
        <p:spPr>
          <a:xfrm>
            <a:off x="685800" y="1736725"/>
            <a:ext cx="7772400" cy="1920875"/>
          </a:xfrm>
        </p:spPr>
        <p:txBody>
          <a:bodyPr/>
          <a:lstStyle>
            <a:lvl1pPr>
              <a:defRPr sz="6000">
                <a:latin typeface="Arial Rounded MT Bold" pitchFamily="34" charset="0"/>
                <a:cs typeface="Arial" pitchFamily="34" charset="0"/>
              </a:defRPr>
            </a:lvl1pPr>
          </a:lstStyle>
          <a:p>
            <a:r>
              <a:rPr lang="el-GR" dirty="0"/>
              <a:t>Click to edit Master title style</a:t>
            </a:r>
          </a:p>
        </p:txBody>
      </p:sp>
      <p:sp>
        <p:nvSpPr>
          <p:cNvPr id="2458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Rounded MT Bold" pitchFamily="34" charset="0"/>
                <a:cs typeface="Arial" pitchFamily="34" charset="0"/>
              </a:defRPr>
            </a:lvl1pPr>
          </a:lstStyle>
          <a:p>
            <a:r>
              <a:rPr lang="el-GR" dirty="0"/>
              <a:t>Click to edit Master subtitle style</a:t>
            </a:r>
          </a:p>
        </p:txBody>
      </p:sp>
      <p:sp>
        <p:nvSpPr>
          <p:cNvPr id="24589" name="Rectangle 13"/>
          <p:cNvSpPr>
            <a:spLocks noGrp="1" noChangeArrowheads="1"/>
          </p:cNvSpPr>
          <p:nvPr>
            <p:ph type="dt" sz="quarter" idx="2"/>
          </p:nvPr>
        </p:nvSpPr>
        <p:spPr>
          <a:xfrm>
            <a:off x="457200" y="6248400"/>
            <a:ext cx="1306513" cy="476250"/>
          </a:xfrm>
        </p:spPr>
        <p:txBody>
          <a:bodyPr/>
          <a:lstStyle>
            <a:lvl1pPr>
              <a:defRPr/>
            </a:lvl1pPr>
          </a:lstStyle>
          <a:p>
            <a:r>
              <a:rPr lang="en-US" dirty="0" smtClean="0"/>
              <a:t>14 -16 Sept. 2009</a:t>
            </a:r>
            <a:endParaRPr lang="el-GR" dirty="0"/>
          </a:p>
        </p:txBody>
      </p:sp>
      <p:sp>
        <p:nvSpPr>
          <p:cNvPr id="24590" name="Rectangle 14"/>
          <p:cNvSpPr>
            <a:spLocks noGrp="1" noChangeArrowheads="1"/>
          </p:cNvSpPr>
          <p:nvPr>
            <p:ph type="ftr" sz="quarter" idx="3"/>
          </p:nvPr>
        </p:nvSpPr>
        <p:spPr>
          <a:xfrm>
            <a:off x="1835150" y="6251575"/>
            <a:ext cx="6408738" cy="476250"/>
          </a:xfrm>
        </p:spPr>
        <p:txBody>
          <a:bodyPr/>
          <a:lstStyle>
            <a:lvl1pPr>
              <a:defRPr sz="1600"/>
            </a:lvl1pPr>
          </a:lstStyle>
          <a:p>
            <a:r>
              <a:rPr lang="en-GB" dirty="0" smtClean="0"/>
              <a:t>G.S.S. ACGT Sapporo Meeting, 14-16 Sept. 2009</a:t>
            </a:r>
            <a:endParaRPr lang="el-GR" dirty="0"/>
          </a:p>
        </p:txBody>
      </p:sp>
      <p:sp>
        <p:nvSpPr>
          <p:cNvPr id="24591" name="Rectangle 15"/>
          <p:cNvSpPr>
            <a:spLocks noGrp="1" noChangeArrowheads="1"/>
          </p:cNvSpPr>
          <p:nvPr>
            <p:ph type="sldNum" sz="quarter" idx="4"/>
          </p:nvPr>
        </p:nvSpPr>
        <p:spPr>
          <a:xfrm>
            <a:off x="8558213" y="6305550"/>
            <a:ext cx="585787" cy="476250"/>
          </a:xfrm>
        </p:spPr>
        <p:txBody>
          <a:bodyPr/>
          <a:lstStyle>
            <a:lvl1pPr>
              <a:defRPr/>
            </a:lvl1pPr>
          </a:lstStyle>
          <a:p>
            <a:fld id="{F1192304-DC6B-44C4-9731-6005FD1993DD}" type="slidenum">
              <a:rPr lang="el-GR"/>
              <a:pPr/>
              <a:t>‹#›</a:t>
            </a:fld>
            <a:endParaRPr lang="el-G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5" name="Slide Number Placeholder 4"/>
          <p:cNvSpPr>
            <a:spLocks noGrp="1"/>
          </p:cNvSpPr>
          <p:nvPr>
            <p:ph type="sldNum" sz="quarter" idx="11"/>
          </p:nvPr>
        </p:nvSpPr>
        <p:spPr/>
        <p:txBody>
          <a:bodyPr/>
          <a:lstStyle>
            <a:lvl1pPr>
              <a:defRPr/>
            </a:lvl1pPr>
          </a:lstStyle>
          <a:p>
            <a:fld id="{7C4D798A-F531-41F7-8785-0239A43FE2B3}" type="slidenum">
              <a:rPr lang="el-GR"/>
              <a:pPr/>
              <a:t>‹#›</a:t>
            </a:fld>
            <a:endParaRPr lang="el-GR"/>
          </a:p>
        </p:txBody>
      </p:sp>
      <p:sp>
        <p:nvSpPr>
          <p:cNvPr id="6" name="Footer Placeholder 5"/>
          <p:cNvSpPr>
            <a:spLocks noGrp="1"/>
          </p:cNvSpPr>
          <p:nvPr>
            <p:ph type="ftr" sz="quarter" idx="12"/>
          </p:nvPr>
        </p:nvSpPr>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5" name="Slide Number Placeholder 4"/>
          <p:cNvSpPr>
            <a:spLocks noGrp="1"/>
          </p:cNvSpPr>
          <p:nvPr>
            <p:ph type="sldNum" sz="quarter" idx="11"/>
          </p:nvPr>
        </p:nvSpPr>
        <p:spPr/>
        <p:txBody>
          <a:bodyPr/>
          <a:lstStyle>
            <a:lvl1pPr>
              <a:defRPr/>
            </a:lvl1pPr>
          </a:lstStyle>
          <a:p>
            <a:fld id="{31058183-4BE7-4A89-B6D6-26212F57EBBA}" type="slidenum">
              <a:rPr lang="el-GR"/>
              <a:pPr/>
              <a:t>‹#›</a:t>
            </a:fld>
            <a:endParaRPr lang="el-GR"/>
          </a:p>
        </p:txBody>
      </p:sp>
      <p:sp>
        <p:nvSpPr>
          <p:cNvPr id="6" name="Footer Placeholder 5"/>
          <p:cNvSpPr>
            <a:spLocks noGrp="1"/>
          </p:cNvSpPr>
          <p:nvPr>
            <p:ph type="ftr" sz="quarter" idx="12"/>
          </p:nvPr>
        </p:nvSpPr>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68313" y="6381750"/>
            <a:ext cx="1377950" cy="476250"/>
          </a:xfrm>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8" name="Slide Number Placeholder 7"/>
          <p:cNvSpPr>
            <a:spLocks noGrp="1"/>
          </p:cNvSpPr>
          <p:nvPr>
            <p:ph type="sldNum" sz="quarter" idx="11"/>
          </p:nvPr>
        </p:nvSpPr>
        <p:spPr>
          <a:xfrm>
            <a:off x="8532813" y="6381750"/>
            <a:ext cx="441325" cy="476250"/>
          </a:xfrm>
        </p:spPr>
        <p:txBody>
          <a:bodyPr/>
          <a:lstStyle>
            <a:lvl1pPr>
              <a:defRPr/>
            </a:lvl1pPr>
          </a:lstStyle>
          <a:p>
            <a:fld id="{C4C53FBB-57DC-4DC2-8C10-0909ADD6F077}" type="slidenum">
              <a:rPr lang="el-GR"/>
              <a:pPr/>
              <a:t>‹#›</a:t>
            </a:fld>
            <a:endParaRPr lang="el-GR"/>
          </a:p>
        </p:txBody>
      </p:sp>
      <p:sp>
        <p:nvSpPr>
          <p:cNvPr id="9" name="Footer Placeholder 8"/>
          <p:cNvSpPr>
            <a:spLocks noGrp="1"/>
          </p:cNvSpPr>
          <p:nvPr>
            <p:ph type="ftr" sz="quarter" idx="12"/>
          </p:nvPr>
        </p:nvSpPr>
        <p:spPr>
          <a:xfrm>
            <a:off x="1908175" y="6381750"/>
            <a:ext cx="6335713" cy="476250"/>
          </a:xfrm>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68313" y="6381750"/>
            <a:ext cx="1377950" cy="476250"/>
          </a:xfrm>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6" name="Slide Number Placeholder 5"/>
          <p:cNvSpPr>
            <a:spLocks noGrp="1"/>
          </p:cNvSpPr>
          <p:nvPr>
            <p:ph type="sldNum" sz="quarter" idx="11"/>
          </p:nvPr>
        </p:nvSpPr>
        <p:spPr>
          <a:xfrm>
            <a:off x="8532813" y="6381750"/>
            <a:ext cx="441325" cy="476250"/>
          </a:xfrm>
        </p:spPr>
        <p:txBody>
          <a:bodyPr/>
          <a:lstStyle>
            <a:lvl1pPr>
              <a:defRPr/>
            </a:lvl1pPr>
          </a:lstStyle>
          <a:p>
            <a:fld id="{62C2E11F-015A-4887-995B-ACD35573C34A}" type="slidenum">
              <a:rPr lang="el-GR"/>
              <a:pPr/>
              <a:t>‹#›</a:t>
            </a:fld>
            <a:endParaRPr lang="el-GR"/>
          </a:p>
        </p:txBody>
      </p:sp>
      <p:sp>
        <p:nvSpPr>
          <p:cNvPr id="7" name="Footer Placeholder 6"/>
          <p:cNvSpPr>
            <a:spLocks noGrp="1"/>
          </p:cNvSpPr>
          <p:nvPr>
            <p:ph type="ftr" sz="quarter" idx="12"/>
          </p:nvPr>
        </p:nvSpPr>
        <p:spPr>
          <a:xfrm>
            <a:off x="1908175" y="6381750"/>
            <a:ext cx="6335713" cy="476250"/>
          </a:xfrm>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68313" y="6381750"/>
            <a:ext cx="1377950" cy="476250"/>
          </a:xfrm>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4" name="Slide Number Placeholder 3"/>
          <p:cNvSpPr>
            <a:spLocks noGrp="1"/>
          </p:cNvSpPr>
          <p:nvPr>
            <p:ph type="sldNum" sz="quarter" idx="11"/>
          </p:nvPr>
        </p:nvSpPr>
        <p:spPr>
          <a:xfrm>
            <a:off x="8532813" y="6381750"/>
            <a:ext cx="441325" cy="476250"/>
          </a:xfrm>
        </p:spPr>
        <p:txBody>
          <a:bodyPr/>
          <a:lstStyle>
            <a:lvl1pPr>
              <a:defRPr/>
            </a:lvl1pPr>
          </a:lstStyle>
          <a:p>
            <a:fld id="{A91A5532-45C2-4C8F-B3EE-755F4C78B9AD}" type="slidenum">
              <a:rPr lang="el-GR"/>
              <a:pPr/>
              <a:t>‹#›</a:t>
            </a:fld>
            <a:endParaRPr lang="el-GR"/>
          </a:p>
        </p:txBody>
      </p:sp>
      <p:sp>
        <p:nvSpPr>
          <p:cNvPr id="5" name="Footer Placeholder 4"/>
          <p:cNvSpPr>
            <a:spLocks noGrp="1"/>
          </p:cNvSpPr>
          <p:nvPr>
            <p:ph type="ftr" sz="quarter" idx="12"/>
          </p:nvPr>
        </p:nvSpPr>
        <p:spPr>
          <a:xfrm>
            <a:off x="1908175" y="6381750"/>
            <a:ext cx="6335713" cy="476250"/>
          </a:xfrm>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Rounded MT Bold"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Rounded MT Bold" pitchFamily="34" charset="0"/>
                <a:cs typeface="Arial" pitchFamily="34" charset="0"/>
              </a:defRPr>
            </a:lvl1pPr>
            <a:lvl2pPr>
              <a:defRPr>
                <a:latin typeface="Arial Rounded MT Bold" pitchFamily="34" charset="0"/>
                <a:cs typeface="Arial" pitchFamily="34" charset="0"/>
              </a:defRPr>
            </a:lvl2pPr>
            <a:lvl3pPr>
              <a:defRPr>
                <a:latin typeface="Arial Rounded MT Bold" pitchFamily="34" charset="0"/>
                <a:cs typeface="Arial" pitchFamily="34" charset="0"/>
              </a:defRPr>
            </a:lvl3pPr>
            <a:lvl4pPr>
              <a:defRPr>
                <a:latin typeface="Arial Rounded MT Bold" pitchFamily="34" charset="0"/>
                <a:cs typeface="Arial" pitchFamily="34" charset="0"/>
              </a:defRPr>
            </a:lvl4pPr>
            <a:lvl5pPr>
              <a:defRPr>
                <a:latin typeface="Arial Rounded MT Bold"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itchFamily="34" charset="0"/>
              </a:defRPr>
            </a:lvl1pPr>
          </a:lstStyle>
          <a:p>
            <a:endParaRPr lang="en-US" dirty="0" smtClean="0"/>
          </a:p>
          <a:p>
            <a:endParaRPr lang="en-US" dirty="0" smtClean="0"/>
          </a:p>
          <a:p>
            <a:endParaRPr lang="en-US" dirty="0" smtClean="0"/>
          </a:p>
          <a:p>
            <a:endParaRPr lang="en-US" dirty="0" smtClean="0"/>
          </a:p>
          <a:p>
            <a:endParaRPr lang="en-US" dirty="0" smtClean="0"/>
          </a:p>
          <a:p>
            <a:r>
              <a:rPr lang="en-GB" dirty="0" smtClean="0"/>
              <a:t>14-16 Sept. 2009</a:t>
            </a:r>
            <a:endParaRPr lang="en-US" dirty="0"/>
          </a:p>
        </p:txBody>
      </p:sp>
      <p:sp>
        <p:nvSpPr>
          <p:cNvPr id="5" name="Slide Number Placeholder 4"/>
          <p:cNvSpPr>
            <a:spLocks noGrp="1"/>
          </p:cNvSpPr>
          <p:nvPr>
            <p:ph type="sldNum" sz="quarter" idx="11"/>
          </p:nvPr>
        </p:nvSpPr>
        <p:spPr/>
        <p:txBody>
          <a:bodyPr/>
          <a:lstStyle>
            <a:lvl1pPr>
              <a:defRPr/>
            </a:lvl1pPr>
          </a:lstStyle>
          <a:p>
            <a:fld id="{89D3BDE2-1900-4605-A6EF-018350F49A3C}" type="slidenum">
              <a:rPr lang="el-GR"/>
              <a:pPr/>
              <a:t>‹#›</a:t>
            </a:fld>
            <a:endParaRPr lang="el-GR"/>
          </a:p>
        </p:txBody>
      </p:sp>
      <p:sp>
        <p:nvSpPr>
          <p:cNvPr id="6" name="Footer Placeholder 5"/>
          <p:cNvSpPr>
            <a:spLocks noGrp="1"/>
          </p:cNvSpPr>
          <p:nvPr>
            <p:ph type="ftr" sz="quarter" idx="12"/>
          </p:nvPr>
        </p:nvSpPr>
        <p:spPr/>
        <p:txBody>
          <a:bodyPr/>
          <a:lstStyle>
            <a:lvl1pPr>
              <a:defRPr/>
            </a:lvl1pPr>
          </a:lstStyle>
          <a:p>
            <a:r>
              <a:rPr lang="en-GB" dirty="0" smtClean="0"/>
              <a:t>G.S.S. ACGT Sapporo Meeting, 14-16 Sept. 2009</a:t>
            </a:r>
            <a:endParaRPr lang="el-GR" dirty="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5" name="Slide Number Placeholder 4"/>
          <p:cNvSpPr>
            <a:spLocks noGrp="1"/>
          </p:cNvSpPr>
          <p:nvPr>
            <p:ph type="sldNum" sz="quarter" idx="11"/>
          </p:nvPr>
        </p:nvSpPr>
        <p:spPr/>
        <p:txBody>
          <a:bodyPr/>
          <a:lstStyle>
            <a:lvl1pPr>
              <a:defRPr/>
            </a:lvl1pPr>
          </a:lstStyle>
          <a:p>
            <a:fld id="{9DA4F7B6-6411-4BC1-BF0F-180F3460BB22}" type="slidenum">
              <a:rPr lang="el-GR"/>
              <a:pPr/>
              <a:t>‹#›</a:t>
            </a:fld>
            <a:endParaRPr lang="el-GR"/>
          </a:p>
        </p:txBody>
      </p:sp>
      <p:sp>
        <p:nvSpPr>
          <p:cNvPr id="6" name="Footer Placeholder 5"/>
          <p:cNvSpPr>
            <a:spLocks noGrp="1"/>
          </p:cNvSpPr>
          <p:nvPr>
            <p:ph type="ftr" sz="quarter" idx="12"/>
          </p:nvPr>
        </p:nvSpPr>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6" name="Slide Number Placeholder 5"/>
          <p:cNvSpPr>
            <a:spLocks noGrp="1"/>
          </p:cNvSpPr>
          <p:nvPr>
            <p:ph type="sldNum" sz="quarter" idx="11"/>
          </p:nvPr>
        </p:nvSpPr>
        <p:spPr/>
        <p:txBody>
          <a:bodyPr/>
          <a:lstStyle>
            <a:lvl1pPr>
              <a:defRPr/>
            </a:lvl1pPr>
          </a:lstStyle>
          <a:p>
            <a:fld id="{C834BA87-1537-4A8C-8973-12E6DFCD0ADD}" type="slidenum">
              <a:rPr lang="el-GR"/>
              <a:pPr/>
              <a:t>‹#›</a:t>
            </a:fld>
            <a:endParaRPr lang="el-GR"/>
          </a:p>
        </p:txBody>
      </p:sp>
      <p:sp>
        <p:nvSpPr>
          <p:cNvPr id="7" name="Footer Placeholder 6"/>
          <p:cNvSpPr>
            <a:spLocks noGrp="1"/>
          </p:cNvSpPr>
          <p:nvPr>
            <p:ph type="ftr" sz="quarter" idx="12"/>
          </p:nvPr>
        </p:nvSpPr>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8" name="Slide Number Placeholder 7"/>
          <p:cNvSpPr>
            <a:spLocks noGrp="1"/>
          </p:cNvSpPr>
          <p:nvPr>
            <p:ph type="sldNum" sz="quarter" idx="11"/>
          </p:nvPr>
        </p:nvSpPr>
        <p:spPr/>
        <p:txBody>
          <a:bodyPr/>
          <a:lstStyle>
            <a:lvl1pPr>
              <a:defRPr/>
            </a:lvl1pPr>
          </a:lstStyle>
          <a:p>
            <a:fld id="{170FE7B0-FF72-4DFB-85DC-1A6D96AA1317}" type="slidenum">
              <a:rPr lang="el-GR"/>
              <a:pPr/>
              <a:t>‹#›</a:t>
            </a:fld>
            <a:endParaRPr lang="el-GR"/>
          </a:p>
        </p:txBody>
      </p:sp>
      <p:sp>
        <p:nvSpPr>
          <p:cNvPr id="9" name="Footer Placeholder 8"/>
          <p:cNvSpPr>
            <a:spLocks noGrp="1"/>
          </p:cNvSpPr>
          <p:nvPr>
            <p:ph type="ftr" sz="quarter" idx="12"/>
          </p:nvPr>
        </p:nvSpPr>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4" name="Slide Number Placeholder 3"/>
          <p:cNvSpPr>
            <a:spLocks noGrp="1"/>
          </p:cNvSpPr>
          <p:nvPr>
            <p:ph type="sldNum" sz="quarter" idx="11"/>
          </p:nvPr>
        </p:nvSpPr>
        <p:spPr/>
        <p:txBody>
          <a:bodyPr/>
          <a:lstStyle>
            <a:lvl1pPr>
              <a:defRPr/>
            </a:lvl1pPr>
          </a:lstStyle>
          <a:p>
            <a:fld id="{AB2BA2A9-6A71-4C84-A4BB-9ED8CEF2EA25}" type="slidenum">
              <a:rPr lang="el-GR"/>
              <a:pPr/>
              <a:t>‹#›</a:t>
            </a:fld>
            <a:endParaRPr lang="el-GR"/>
          </a:p>
        </p:txBody>
      </p:sp>
      <p:sp>
        <p:nvSpPr>
          <p:cNvPr id="5" name="Footer Placeholder 4"/>
          <p:cNvSpPr>
            <a:spLocks noGrp="1"/>
          </p:cNvSpPr>
          <p:nvPr>
            <p:ph type="ftr" sz="quarter" idx="12"/>
          </p:nvPr>
        </p:nvSpPr>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3" name="Slide Number Placeholder 2"/>
          <p:cNvSpPr>
            <a:spLocks noGrp="1"/>
          </p:cNvSpPr>
          <p:nvPr>
            <p:ph type="sldNum" sz="quarter" idx="11"/>
          </p:nvPr>
        </p:nvSpPr>
        <p:spPr/>
        <p:txBody>
          <a:bodyPr/>
          <a:lstStyle>
            <a:lvl1pPr>
              <a:defRPr/>
            </a:lvl1pPr>
          </a:lstStyle>
          <a:p>
            <a:fld id="{3A162794-1299-4F6D-961A-2FF99BE3819E}" type="slidenum">
              <a:rPr lang="el-GR"/>
              <a:pPr/>
              <a:t>‹#›</a:t>
            </a:fld>
            <a:endParaRPr lang="el-GR"/>
          </a:p>
        </p:txBody>
      </p:sp>
      <p:sp>
        <p:nvSpPr>
          <p:cNvPr id="4" name="Footer Placeholder 3"/>
          <p:cNvSpPr>
            <a:spLocks noGrp="1"/>
          </p:cNvSpPr>
          <p:nvPr>
            <p:ph type="ftr" sz="quarter" idx="12"/>
          </p:nvPr>
        </p:nvSpPr>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6" name="Slide Number Placeholder 5"/>
          <p:cNvSpPr>
            <a:spLocks noGrp="1"/>
          </p:cNvSpPr>
          <p:nvPr>
            <p:ph type="sldNum" sz="quarter" idx="11"/>
          </p:nvPr>
        </p:nvSpPr>
        <p:spPr/>
        <p:txBody>
          <a:bodyPr/>
          <a:lstStyle>
            <a:lvl1pPr>
              <a:defRPr/>
            </a:lvl1pPr>
          </a:lstStyle>
          <a:p>
            <a:fld id="{4A52106F-1268-4460-BE64-994996E33D24}" type="slidenum">
              <a:rPr lang="el-GR"/>
              <a:pPr/>
              <a:t>‹#›</a:t>
            </a:fld>
            <a:endParaRPr lang="el-GR"/>
          </a:p>
        </p:txBody>
      </p:sp>
      <p:sp>
        <p:nvSpPr>
          <p:cNvPr id="7" name="Footer Placeholder 6"/>
          <p:cNvSpPr>
            <a:spLocks noGrp="1"/>
          </p:cNvSpPr>
          <p:nvPr>
            <p:ph type="ftr" sz="quarter" idx="12"/>
          </p:nvPr>
        </p:nvSpPr>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defRPr>
            </a:lvl1pPr>
          </a:lstStyle>
          <a:p>
            <a:endParaRPr lang="en-US"/>
          </a:p>
          <a:p>
            <a:endParaRPr lang="en-US"/>
          </a:p>
          <a:p>
            <a:endParaRPr lang="en-US"/>
          </a:p>
          <a:p>
            <a:endParaRPr lang="en-US"/>
          </a:p>
          <a:p>
            <a:endParaRPr lang="en-US"/>
          </a:p>
          <a:p>
            <a:endParaRPr lang="en-US"/>
          </a:p>
          <a:p>
            <a:endParaRPr lang="en-US"/>
          </a:p>
          <a:p>
            <a:r>
              <a:rPr lang="en-US"/>
              <a:t>23-24 Oct. 2008</a:t>
            </a:r>
            <a:endParaRPr lang="el-GR"/>
          </a:p>
        </p:txBody>
      </p:sp>
      <p:sp>
        <p:nvSpPr>
          <p:cNvPr id="6" name="Slide Number Placeholder 5"/>
          <p:cNvSpPr>
            <a:spLocks noGrp="1"/>
          </p:cNvSpPr>
          <p:nvPr>
            <p:ph type="sldNum" sz="quarter" idx="11"/>
          </p:nvPr>
        </p:nvSpPr>
        <p:spPr/>
        <p:txBody>
          <a:bodyPr/>
          <a:lstStyle>
            <a:lvl1pPr>
              <a:defRPr/>
            </a:lvl1pPr>
          </a:lstStyle>
          <a:p>
            <a:fld id="{347794C6-4468-40F3-A064-780C0117E8B2}" type="slidenum">
              <a:rPr lang="el-GR"/>
              <a:pPr/>
              <a:t>‹#›</a:t>
            </a:fld>
            <a:endParaRPr lang="el-GR"/>
          </a:p>
        </p:txBody>
      </p:sp>
      <p:sp>
        <p:nvSpPr>
          <p:cNvPr id="7" name="Footer Placeholder 6"/>
          <p:cNvSpPr>
            <a:spLocks noGrp="1"/>
          </p:cNvSpPr>
          <p:nvPr>
            <p:ph type="ftr" sz="quarter" idx="12"/>
          </p:nvPr>
        </p:nvSpPr>
        <p:spPr/>
        <p:txBody>
          <a:bodyPr/>
          <a:lstStyle>
            <a:lvl1pPr>
              <a:defRPr/>
            </a:lvl1pPr>
          </a:lstStyle>
          <a:p>
            <a:r>
              <a:rPr lang="en-US"/>
              <a:t>G.S.Stamatakos - 1st Transatlantic Workshop on Multiscale Cancer Modeling, Brussels, EU</a:t>
            </a:r>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dt" sz="half" idx="2"/>
          </p:nvPr>
        </p:nvSpPr>
        <p:spPr bwMode="auto">
          <a:xfrm>
            <a:off x="468313" y="6381750"/>
            <a:ext cx="137795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00"/>
                </a:solidFill>
                <a:latin typeface="Palatino Linotype" pitchFamily="18" charset="0"/>
              </a:defRPr>
            </a:lvl1pPr>
          </a:lstStyle>
          <a:p>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a:p>
            <a:r>
              <a:rPr lang="en-US" dirty="0" smtClean="0"/>
              <a:t>14 Sept. 2009</a:t>
            </a:r>
            <a:endParaRPr lang="el-GR" dirty="0"/>
          </a:p>
        </p:txBody>
      </p:sp>
      <p:sp>
        <p:nvSpPr>
          <p:cNvPr id="23555" name="Rectangle 3"/>
          <p:cNvSpPr>
            <a:spLocks noGrp="1" noChangeArrowheads="1"/>
          </p:cNvSpPr>
          <p:nvPr>
            <p:ph type="sldNum" sz="quarter" idx="4"/>
          </p:nvPr>
        </p:nvSpPr>
        <p:spPr bwMode="auto">
          <a:xfrm>
            <a:off x="8532813" y="6381750"/>
            <a:ext cx="441325"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00"/>
                </a:solidFill>
                <a:latin typeface="Palatino Linotype" pitchFamily="18" charset="0"/>
              </a:defRPr>
            </a:lvl1pPr>
          </a:lstStyle>
          <a:p>
            <a:fld id="{4922E4F3-9AFA-4AAF-B0A8-C3570E19A1BC}" type="slidenum">
              <a:rPr lang="el-GR"/>
              <a:pPr/>
              <a:t>‹#›</a:t>
            </a:fld>
            <a:endParaRPr lang="el-GR"/>
          </a:p>
        </p:txBody>
      </p:sp>
      <p:grpSp>
        <p:nvGrpSpPr>
          <p:cNvPr id="23556" name="Group 4"/>
          <p:cNvGrpSpPr>
            <a:grpSpLocks/>
          </p:cNvGrpSpPr>
          <p:nvPr/>
        </p:nvGrpSpPr>
        <p:grpSpPr bwMode="auto">
          <a:xfrm>
            <a:off x="0" y="-36513"/>
            <a:ext cx="9140825" cy="6850063"/>
            <a:chOff x="0" y="0"/>
            <a:chExt cx="5758" cy="4315"/>
          </a:xfrm>
        </p:grpSpPr>
        <p:grpSp>
          <p:nvGrpSpPr>
            <p:cNvPr id="23557" name="Group 5"/>
            <p:cNvGrpSpPr>
              <a:grpSpLocks/>
            </p:cNvGrpSpPr>
            <p:nvPr userDrawn="1"/>
          </p:nvGrpSpPr>
          <p:grpSpPr bwMode="auto">
            <a:xfrm>
              <a:off x="1728" y="2230"/>
              <a:ext cx="4027" cy="2085"/>
              <a:chOff x="1728" y="2230"/>
              <a:chExt cx="4027" cy="2085"/>
            </a:xfrm>
          </p:grpSpPr>
          <p:sp>
            <p:nvSpPr>
              <p:cNvPr id="2355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2355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2356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2356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2356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2356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2356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2356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smtClean="0"/>
              <a:t>Click to edit Master title style</a:t>
            </a:r>
          </a:p>
        </p:txBody>
      </p:sp>
      <p:sp>
        <p:nvSpPr>
          <p:cNvPr id="23566" name="Rectangle 14"/>
          <p:cNvSpPr>
            <a:spLocks noGrp="1" noChangeArrowheads="1"/>
          </p:cNvSpPr>
          <p:nvPr>
            <p:ph type="ftr" sz="quarter" idx="3"/>
          </p:nvPr>
        </p:nvSpPr>
        <p:spPr bwMode="auto">
          <a:xfrm>
            <a:off x="1908175" y="6381750"/>
            <a:ext cx="6335713"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00"/>
                </a:solidFill>
                <a:latin typeface="Palatino Linotype" pitchFamily="18" charset="0"/>
              </a:defRPr>
            </a:lvl1pPr>
          </a:lstStyle>
          <a:p>
            <a:r>
              <a:rPr lang="en-GB" dirty="0" smtClean="0"/>
              <a:t>G.S.S. ACGT Sapporo Meeting, 14-16 Sept. 2009</a:t>
            </a:r>
            <a:endParaRPr lang="el-GR" dirty="0"/>
          </a:p>
        </p:txBody>
      </p:sp>
      <p:sp>
        <p:nvSpPr>
          <p:cNvPr id="2356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dirty="0" smtClean="0"/>
              <a:t>Click to edit Master text styles</a:t>
            </a:r>
          </a:p>
          <a:p>
            <a:pPr lvl="1"/>
            <a:r>
              <a:rPr lang="el-GR" dirty="0" smtClean="0"/>
              <a:t>Second level</a:t>
            </a:r>
          </a:p>
          <a:p>
            <a:pPr lvl="2"/>
            <a:r>
              <a:rPr lang="el-GR" dirty="0" smtClean="0"/>
              <a:t>Third level</a:t>
            </a:r>
          </a:p>
          <a:p>
            <a:pPr lvl="3"/>
            <a:r>
              <a:rPr lang="el-GR" dirty="0" smtClean="0"/>
              <a:t>Fourth level</a:t>
            </a:r>
          </a:p>
          <a:p>
            <a:pPr lvl="4"/>
            <a:r>
              <a:rPr lang="el-GR" dirty="0" smtClean="0"/>
              <a:t>Fifth level</a:t>
            </a:r>
          </a:p>
        </p:txBody>
      </p:sp>
    </p:spTree>
  </p:cSld>
  <p:clrMap bg1="dk2" tx1="lt1" bg2="dk1"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iming>
    <p:tnLst>
      <p:par>
        <p:cTn id="1" dur="indefinite" restart="never" nodeType="tmRoot"/>
      </p:par>
    </p:tnLst>
  </p:timing>
  <p:hf hdr="0"/>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Rounded MT Bold" pitchFamily="34" charset="0"/>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Rounded MT Bold" pitchFamily="34" charset="0"/>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Rounded MT Bold" pitchFamily="34" charset="0"/>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Rounded MT Bold" pitchFamily="34" charset="0"/>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Rounded MT Bold"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emf"/><Relationship Id="rId2" Type="http://schemas.openxmlformats.org/officeDocument/2006/relationships/video" Target="file:///C:\Documents%20and%20Settings\APPLETREE\My%20Documents\ACGT_MEETS_AUD_ETC\SAPPORO\PPT_SAPPORO\HF81_6.wmv" TargetMode="External"/><Relationship Id="rId1" Type="http://schemas.openxmlformats.org/officeDocument/2006/relationships/video" Target="file:///C:\Documents%20and%20Settings\APPLETREE\My%20Documents\ACGT_MEETS_AUD_ETC\SAPPORO\PPT_SAPPORO\AHF_48.wmv"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Documents%20and%20Settings\APPLETREE\My%20Documents\ACGT_MEETS_AUD_ETC\SAPPORO\PPT_SAPPORO\HF81_6_clipped.wmv" TargetMode="External"/><Relationship Id="rId1" Type="http://schemas.openxmlformats.org/officeDocument/2006/relationships/video" Target="file:///C:\Documents%20and%20Settings\APPLETREE\My%20Documents\ACGT_MEETS_AUD_ETC\SAPPORO\PPT_SAPPORO\AHF_48_clipped.wmv"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oleObject" Target="../embeddings/Microsoft_Office_Excel_97-2003_Worksheet4.xls"/><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Microsoft_Office_Excel_97-2003_Worksheet3.xls"/><Relationship Id="rId5" Type="http://schemas.openxmlformats.org/officeDocument/2006/relationships/oleObject" Target="../embeddings/Microsoft_Office_Excel_97-2003_Worksheet2.xls"/><Relationship Id="rId4" Type="http://schemas.openxmlformats.org/officeDocument/2006/relationships/oleObject" Target="../embeddings/Microsoft_Office_Excel_97-2003_Worksheet1.xls"/></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Microsoft_Office_Excel_97-2003_Worksheet5.xls"/></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oleObject" Target="../embeddings/Microsoft_Office_Excel_97-2003_Worksheet9.xls"/><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Microsoft_Office_Excel_97-2003_Worksheet8.xls"/><Relationship Id="rId5" Type="http://schemas.openxmlformats.org/officeDocument/2006/relationships/oleObject" Target="../embeddings/Microsoft_Office_Excel_97-2003_Worksheet7.xls"/><Relationship Id="rId4" Type="http://schemas.openxmlformats.org/officeDocument/2006/relationships/oleObject" Target="../embeddings/Microsoft_Office_Excel_97-2003_Worksheet6.xls"/></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in-silico-oncology.iccs.ntua.g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e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ideo" Target="file:///C:\Users\Aran\Desktop\eindhoven\PSS%20ACGT%202%20deinter.wmv" TargetMode="Externa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67.gif"/><Relationship Id="rId4" Type="http://schemas.openxmlformats.org/officeDocument/2006/relationships/image" Target="../media/image66.jpe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a:spLocks noGrp="1" noChangeArrowheads="1"/>
          </p:cNvSpPr>
          <p:nvPr>
            <p:ph type="ftr" sz="quarter" idx="3"/>
          </p:nvPr>
        </p:nvSpPr>
        <p:spPr>
          <a:xfrm>
            <a:off x="1500166" y="6143644"/>
            <a:ext cx="6408738" cy="476250"/>
          </a:xfrm>
        </p:spPr>
        <p:txBody>
          <a:bodyPr/>
          <a:lstStyle/>
          <a:p>
            <a:r>
              <a:rPr lang="en-GB" dirty="0" smtClean="0">
                <a:latin typeface="Arial Rounded MT Bold" pitchFamily="34" charset="0"/>
              </a:rPr>
              <a:t>Euro-Japanese </a:t>
            </a:r>
            <a:r>
              <a:rPr lang="en-US" dirty="0" smtClean="0">
                <a:latin typeface="Arial Rounded MT Bold" pitchFamily="34" charset="0"/>
              </a:rPr>
              <a:t> </a:t>
            </a:r>
            <a:r>
              <a:rPr lang="en-GB" dirty="0" smtClean="0">
                <a:latin typeface="Arial Rounded MT Bold" pitchFamily="34" charset="0"/>
              </a:rPr>
              <a:t>ICT  </a:t>
            </a:r>
            <a:r>
              <a:rPr lang="en-GB" dirty="0" smtClean="0">
                <a:latin typeface="Arial Rounded MT Bold" pitchFamily="34" charset="0"/>
              </a:rPr>
              <a:t>Meeting</a:t>
            </a:r>
            <a:r>
              <a:rPr lang="en-GB" smtClean="0">
                <a:latin typeface="Arial Rounded MT Bold" pitchFamily="34" charset="0"/>
              </a:rPr>
              <a:t>, Sapporo , </a:t>
            </a:r>
            <a:r>
              <a:rPr lang="en-GB" dirty="0" smtClean="0">
                <a:latin typeface="Arial Rounded MT Bold" pitchFamily="34" charset="0"/>
              </a:rPr>
              <a:t>14-16 Sept. 2009</a:t>
            </a:r>
            <a:endParaRPr lang="el-GR" dirty="0"/>
          </a:p>
        </p:txBody>
      </p:sp>
      <p:sp>
        <p:nvSpPr>
          <p:cNvPr id="8" name="Rectangle 15"/>
          <p:cNvSpPr>
            <a:spLocks noGrp="1" noChangeArrowheads="1"/>
          </p:cNvSpPr>
          <p:nvPr>
            <p:ph type="sldNum" sz="quarter" idx="4"/>
          </p:nvPr>
        </p:nvSpPr>
        <p:spPr/>
        <p:txBody>
          <a:bodyPr/>
          <a:lstStyle/>
          <a:p>
            <a:fld id="{2499A2CE-D6BA-414D-B07C-09D2EE950894}" type="slidenum">
              <a:rPr lang="el-GR"/>
              <a:pPr/>
              <a:t>1</a:t>
            </a:fld>
            <a:endParaRPr lang="el-GR"/>
          </a:p>
        </p:txBody>
      </p:sp>
      <p:sp>
        <p:nvSpPr>
          <p:cNvPr id="2050" name="Rectangle 2"/>
          <p:cNvSpPr>
            <a:spLocks noGrp="1" noChangeArrowheads="1"/>
          </p:cNvSpPr>
          <p:nvPr>
            <p:ph type="ctrTitle"/>
          </p:nvPr>
        </p:nvSpPr>
        <p:spPr>
          <a:xfrm>
            <a:off x="428596" y="500042"/>
            <a:ext cx="8353425" cy="2244725"/>
          </a:xfrm>
        </p:spPr>
        <p:txBody>
          <a:bodyPr/>
          <a:lstStyle/>
          <a:p>
            <a:r>
              <a:rPr lang="en-GB" sz="5400" dirty="0" smtClean="0">
                <a:solidFill>
                  <a:srgbClr val="FFFF00"/>
                </a:solidFill>
              </a:rPr>
              <a:t>Cancer Multi-scale </a:t>
            </a:r>
            <a:r>
              <a:rPr lang="en-GB" sz="5400" dirty="0" err="1" smtClean="0">
                <a:solidFill>
                  <a:srgbClr val="FFFF00"/>
                </a:solidFill>
              </a:rPr>
              <a:t>Modeling</a:t>
            </a:r>
            <a:r>
              <a:rPr lang="en-GB" sz="5400" dirty="0" smtClean="0">
                <a:solidFill>
                  <a:srgbClr val="FFFF00"/>
                </a:solidFill>
              </a:rPr>
              <a:t> and the ACGT </a:t>
            </a:r>
            <a:r>
              <a:rPr lang="en-GB" sz="5400" dirty="0" err="1" smtClean="0">
                <a:solidFill>
                  <a:srgbClr val="FFFF00"/>
                </a:solidFill>
              </a:rPr>
              <a:t>Oncosimulator</a:t>
            </a:r>
            <a:endParaRPr lang="el-GR" sz="5400" dirty="0">
              <a:solidFill>
                <a:srgbClr val="FFFF00"/>
              </a:solidFill>
            </a:endParaRPr>
          </a:p>
        </p:txBody>
      </p:sp>
      <p:sp>
        <p:nvSpPr>
          <p:cNvPr id="2051" name="Rectangle 3"/>
          <p:cNvSpPr>
            <a:spLocks noGrp="1" noChangeArrowheads="1"/>
          </p:cNvSpPr>
          <p:nvPr>
            <p:ph type="subTitle" idx="1"/>
          </p:nvPr>
        </p:nvSpPr>
        <p:spPr>
          <a:xfrm>
            <a:off x="1071538" y="2928934"/>
            <a:ext cx="7215238" cy="2428892"/>
          </a:xfrm>
        </p:spPr>
        <p:txBody>
          <a:bodyPr/>
          <a:lstStyle/>
          <a:p>
            <a:pPr>
              <a:lnSpc>
                <a:spcPct val="80000"/>
              </a:lnSpc>
            </a:pPr>
            <a:endParaRPr lang="en-GB" sz="2400" b="1" dirty="0" smtClean="0">
              <a:solidFill>
                <a:srgbClr val="FFFF00"/>
              </a:solidFill>
            </a:endParaRPr>
          </a:p>
          <a:p>
            <a:pPr>
              <a:lnSpc>
                <a:spcPct val="80000"/>
              </a:lnSpc>
            </a:pPr>
            <a:r>
              <a:rPr lang="el-GR" sz="3600" dirty="0" smtClean="0"/>
              <a:t>Georgios </a:t>
            </a:r>
            <a:r>
              <a:rPr lang="el-GR" sz="3600" dirty="0"/>
              <a:t>Stamatakos</a:t>
            </a:r>
            <a:endParaRPr lang="en-US" sz="3600" dirty="0"/>
          </a:p>
          <a:p>
            <a:pPr>
              <a:lnSpc>
                <a:spcPct val="80000"/>
              </a:lnSpc>
            </a:pPr>
            <a:endParaRPr lang="en-US" sz="2000" b="1" dirty="0">
              <a:solidFill>
                <a:srgbClr val="FFFF00"/>
              </a:solidFill>
            </a:endParaRPr>
          </a:p>
          <a:p>
            <a:pPr>
              <a:lnSpc>
                <a:spcPct val="80000"/>
              </a:lnSpc>
            </a:pPr>
            <a:r>
              <a:rPr lang="el-GR" sz="2200" i="1" dirty="0"/>
              <a:t>In Silico</a:t>
            </a:r>
            <a:r>
              <a:rPr lang="el-GR" sz="2200" dirty="0"/>
              <a:t> Oncology </a:t>
            </a:r>
            <a:r>
              <a:rPr lang="el-GR" sz="2200" dirty="0" smtClean="0"/>
              <a:t>Group</a:t>
            </a:r>
            <a:r>
              <a:rPr lang="el-GR" sz="2200" dirty="0"/>
              <a:t/>
            </a:r>
            <a:br>
              <a:rPr lang="el-GR" sz="2200" dirty="0"/>
            </a:br>
            <a:r>
              <a:rPr lang="el-GR" sz="2200" dirty="0"/>
              <a:t>Institute of Communication and Computer Systems</a:t>
            </a:r>
            <a:br>
              <a:rPr lang="el-GR" sz="2200" dirty="0"/>
            </a:br>
            <a:r>
              <a:rPr lang="el-GR" sz="2200" dirty="0"/>
              <a:t>School of Electrical and Computer Engineering</a:t>
            </a:r>
            <a:br>
              <a:rPr lang="el-GR" sz="2200" dirty="0"/>
            </a:br>
            <a:r>
              <a:rPr lang="el-GR" sz="2200" dirty="0">
                <a:solidFill>
                  <a:srgbClr val="CCFFFF"/>
                </a:solidFill>
              </a:rPr>
              <a:t>National Technical University of Athens</a:t>
            </a:r>
            <a:r>
              <a:rPr lang="el-GR" sz="1600" dirty="0">
                <a:solidFill>
                  <a:srgbClr val="CCFFFF"/>
                </a:solidFill>
              </a:rPr>
              <a:t/>
            </a:r>
            <a:br>
              <a:rPr lang="el-GR" sz="1600" dirty="0">
                <a:solidFill>
                  <a:srgbClr val="CCFFFF"/>
                </a:solidFill>
              </a:rPr>
            </a:br>
            <a:endParaRPr lang="el-GR" sz="1600" dirty="0">
              <a:solidFill>
                <a:srgbClr val="CCFFFF"/>
              </a:solidFill>
            </a:endParaRPr>
          </a:p>
        </p:txBody>
      </p:sp>
      <p:pic>
        <p:nvPicPr>
          <p:cNvPr id="2052" name="Picture 4" descr="logo_episey_small"/>
          <p:cNvPicPr>
            <a:picLocks noChangeAspect="1" noChangeArrowheads="1"/>
          </p:cNvPicPr>
          <p:nvPr/>
        </p:nvPicPr>
        <p:blipFill>
          <a:blip r:embed="rId3" cstate="print"/>
          <a:srcRect/>
          <a:stretch>
            <a:fillRect/>
          </a:stretch>
        </p:blipFill>
        <p:spPr bwMode="auto">
          <a:xfrm>
            <a:off x="4929190" y="5572140"/>
            <a:ext cx="649288" cy="635000"/>
          </a:xfrm>
          <a:prstGeom prst="rect">
            <a:avLst/>
          </a:prstGeom>
          <a:noFill/>
          <a:ln w="9525">
            <a:noFill/>
            <a:miter lim="800000"/>
            <a:headEnd/>
            <a:tailEnd/>
          </a:ln>
        </p:spPr>
      </p:pic>
      <p:pic>
        <p:nvPicPr>
          <p:cNvPr id="2054" name="Picture 6" descr="PROMITHEAS_TETRAGONOS_"/>
          <p:cNvPicPr>
            <a:picLocks noChangeAspect="1" noChangeArrowheads="1"/>
          </p:cNvPicPr>
          <p:nvPr/>
        </p:nvPicPr>
        <p:blipFill>
          <a:blip r:embed="rId4"/>
          <a:srcRect/>
          <a:stretch>
            <a:fillRect/>
          </a:stretch>
        </p:blipFill>
        <p:spPr bwMode="auto">
          <a:xfrm>
            <a:off x="4071934" y="5572140"/>
            <a:ext cx="638175" cy="66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395266"/>
            <a:ext cx="8229600" cy="6215106"/>
          </a:xfrm>
        </p:spPr>
        <p:txBody>
          <a:bodyPr>
            <a:normAutofit fontScale="92500" lnSpcReduction="10000"/>
          </a:bodyPr>
          <a:lstStyle/>
          <a:p>
            <a:r>
              <a:rPr lang="en-GB" sz="3800" b="1" dirty="0" smtClean="0">
                <a:solidFill>
                  <a:srgbClr val="FF0000"/>
                </a:solidFill>
              </a:rPr>
              <a:t>Practical issues </a:t>
            </a:r>
            <a:endParaRPr lang="en-US" sz="3800" b="1" dirty="0" smtClean="0">
              <a:solidFill>
                <a:srgbClr val="FF0000"/>
              </a:solidFill>
            </a:endParaRPr>
          </a:p>
          <a:p>
            <a:pPr lvl="1"/>
            <a:r>
              <a:rPr lang="en-US" dirty="0" smtClean="0">
                <a:solidFill>
                  <a:srgbClr val="FF0000"/>
                </a:solidFill>
              </a:rPr>
              <a:t>convergence</a:t>
            </a:r>
            <a:r>
              <a:rPr lang="en-US" dirty="0" smtClean="0"/>
              <a:t> </a:t>
            </a:r>
            <a:r>
              <a:rPr lang="en-US" dirty="0"/>
              <a:t>and </a:t>
            </a:r>
            <a:r>
              <a:rPr lang="en-US" dirty="0">
                <a:solidFill>
                  <a:srgbClr val="FF0000"/>
                </a:solidFill>
              </a:rPr>
              <a:t>sensitivity studies </a:t>
            </a:r>
            <a:r>
              <a:rPr lang="en-US" dirty="0"/>
              <a:t>of the model have revealed </a:t>
            </a:r>
            <a:r>
              <a:rPr lang="en-US" dirty="0" smtClean="0"/>
              <a:t>intervals </a:t>
            </a:r>
            <a:r>
              <a:rPr lang="en-US" dirty="0"/>
              <a:t>of </a:t>
            </a:r>
            <a:r>
              <a:rPr lang="en-US" dirty="0" smtClean="0"/>
              <a:t>applicability </a:t>
            </a:r>
          </a:p>
          <a:p>
            <a:pPr lvl="1"/>
            <a:r>
              <a:rPr lang="en-US" dirty="0" smtClean="0"/>
              <a:t>Biopsy </a:t>
            </a:r>
            <a:r>
              <a:rPr lang="en-US" dirty="0"/>
              <a:t>material and/or blood can provide a number of critical </a:t>
            </a:r>
            <a:r>
              <a:rPr lang="en-US" dirty="0">
                <a:solidFill>
                  <a:srgbClr val="FF0000"/>
                </a:solidFill>
              </a:rPr>
              <a:t>molecular </a:t>
            </a:r>
            <a:r>
              <a:rPr lang="en-US" dirty="0"/>
              <a:t>and </a:t>
            </a:r>
            <a:r>
              <a:rPr lang="en-US" dirty="0">
                <a:solidFill>
                  <a:srgbClr val="FF0000"/>
                </a:solidFill>
              </a:rPr>
              <a:t>histological </a:t>
            </a:r>
            <a:r>
              <a:rPr lang="en-US" dirty="0" smtClean="0">
                <a:solidFill>
                  <a:srgbClr val="FF0000"/>
                </a:solidFill>
              </a:rPr>
              <a:t>markers</a:t>
            </a:r>
            <a:r>
              <a:rPr lang="en-US" dirty="0" smtClean="0"/>
              <a:t> </a:t>
            </a:r>
          </a:p>
          <a:p>
            <a:pPr lvl="1"/>
            <a:r>
              <a:rPr lang="en-US" dirty="0"/>
              <a:t>These in turn, following an appropriate interdependence analysis, can lead to the estimation of the </a:t>
            </a:r>
            <a:r>
              <a:rPr lang="en-US" dirty="0">
                <a:solidFill>
                  <a:srgbClr val="FF0000"/>
                </a:solidFill>
              </a:rPr>
              <a:t>treatment induced cell kill probability </a:t>
            </a:r>
            <a:r>
              <a:rPr lang="en-US" dirty="0"/>
              <a:t>for a single cell of a given proliferative potential category (e.g. stem, progenitor, differentiated) and proliferation phase (e.g. G1, S, G2, Mitosis, G0) for a given </a:t>
            </a:r>
            <a:r>
              <a:rPr lang="en-US" dirty="0">
                <a:solidFill>
                  <a:srgbClr val="FF0000"/>
                </a:solidFill>
              </a:rPr>
              <a:t>radiation dose </a:t>
            </a:r>
            <a:r>
              <a:rPr lang="en-US" dirty="0"/>
              <a:t>or pharmacological </a:t>
            </a:r>
            <a:r>
              <a:rPr lang="en-US" dirty="0">
                <a:solidFill>
                  <a:srgbClr val="FF0000"/>
                </a:solidFill>
              </a:rPr>
              <a:t>area </a:t>
            </a:r>
            <a:r>
              <a:rPr lang="en-US" dirty="0" smtClean="0">
                <a:solidFill>
                  <a:srgbClr val="FF0000"/>
                </a:solidFill>
              </a:rPr>
              <a:t>under </a:t>
            </a:r>
            <a:r>
              <a:rPr lang="en-US" dirty="0">
                <a:solidFill>
                  <a:srgbClr val="FF0000"/>
                </a:solidFill>
              </a:rPr>
              <a:t>curve (AUC</a:t>
            </a:r>
            <a:r>
              <a:rPr lang="en-US" dirty="0" smtClean="0">
                <a:solidFill>
                  <a:srgbClr val="FF0000"/>
                </a:solidFill>
              </a:rPr>
              <a:t>)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571744"/>
            <a:ext cx="8229600" cy="2571768"/>
          </a:xfrm>
        </p:spPr>
        <p:txBody>
          <a:bodyPr>
            <a:normAutofit/>
          </a:bodyPr>
          <a:lstStyle/>
          <a:p>
            <a:pPr lvl="1"/>
            <a:r>
              <a:rPr lang="en-US" dirty="0" smtClean="0"/>
              <a:t>In </a:t>
            </a:r>
            <a:r>
              <a:rPr lang="en-US" dirty="0"/>
              <a:t>order to achieve a pragmatic “</a:t>
            </a:r>
            <a:r>
              <a:rPr lang="en-US" dirty="0" err="1">
                <a:solidFill>
                  <a:srgbClr val="FF0000"/>
                </a:solidFill>
              </a:rPr>
              <a:t>biocomplexity</a:t>
            </a:r>
            <a:r>
              <a:rPr lang="en-US" dirty="0">
                <a:solidFill>
                  <a:srgbClr val="FF0000"/>
                </a:solidFill>
              </a:rPr>
              <a:t> level jumping</a:t>
            </a:r>
            <a:r>
              <a:rPr lang="en-US" dirty="0"/>
              <a:t>” and integration the “</a:t>
            </a:r>
            <a:r>
              <a:rPr lang="en-US" dirty="0">
                <a:solidFill>
                  <a:srgbClr val="FF0000"/>
                </a:solidFill>
              </a:rPr>
              <a:t>summarize and jump</a:t>
            </a:r>
            <a:r>
              <a:rPr lang="en-US" dirty="0"/>
              <a:t>” strategy </a:t>
            </a:r>
            <a:r>
              <a:rPr lang="en-US" dirty="0" smtClean="0"/>
              <a:t>has </a:t>
            </a:r>
            <a:r>
              <a:rPr lang="en-US" dirty="0"/>
              <a:t>been </a:t>
            </a:r>
            <a:r>
              <a:rPr lang="en-US" dirty="0" smtClean="0"/>
              <a:t>applied (Fig.2) </a:t>
            </a:r>
            <a:endParaRPr lang="en-US" dirty="0"/>
          </a:p>
          <a:p>
            <a:endParaRPr lang="en-US" dirty="0"/>
          </a:p>
          <a:p>
            <a:endParaRPr lang="en-US" dirty="0"/>
          </a:p>
          <a:p>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a:t>Fig.2 A. An example of the “summarize and jump” strategy as applied to the case of </a:t>
            </a:r>
            <a:r>
              <a:rPr lang="en-US" sz="2200" dirty="0" err="1"/>
              <a:t>tumour</a:t>
            </a:r>
            <a:r>
              <a:rPr lang="en-US" sz="2200" dirty="0"/>
              <a:t> response to </a:t>
            </a:r>
            <a:r>
              <a:rPr lang="en-US" sz="2200" dirty="0" err="1"/>
              <a:t>teatment</a:t>
            </a:r>
            <a:r>
              <a:rPr lang="en-US" sz="2200" dirty="0"/>
              <a:t> </a:t>
            </a:r>
            <a:r>
              <a:rPr lang="en-US" sz="2200" dirty="0" err="1"/>
              <a:t>modelling</a:t>
            </a:r>
            <a:r>
              <a:rPr lang="en-US" sz="2200" dirty="0"/>
              <a:t> in the clinical setting. Only three (clusters of) levels are depicted  for simplification purposes.</a:t>
            </a:r>
            <a:r>
              <a:rPr lang="en-US" dirty="0"/>
              <a:t/>
            </a:r>
            <a:br>
              <a:rPr lang="en-US" dirty="0"/>
            </a:br>
            <a:endParaRPr lang="en-US" dirty="0"/>
          </a:p>
        </p:txBody>
      </p:sp>
      <p:pic>
        <p:nvPicPr>
          <p:cNvPr id="4" name="Content Placeholder 3" descr="stamatakos"/>
          <p:cNvPicPr>
            <a:picLocks noGrp="1"/>
          </p:cNvPicPr>
          <p:nvPr>
            <p:ph idx="1"/>
          </p:nvPr>
        </p:nvPicPr>
        <p:blipFill>
          <a:blip r:embed="rId3"/>
          <a:srcRect/>
          <a:stretch>
            <a:fillRect/>
          </a:stretch>
        </p:blipFill>
        <p:spPr bwMode="auto">
          <a:xfrm>
            <a:off x="571472" y="1214422"/>
            <a:ext cx="8572528" cy="56435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00042"/>
            <a:ext cx="8229600" cy="1143000"/>
          </a:xfrm>
        </p:spPr>
        <p:txBody>
          <a:bodyPr>
            <a:normAutofit fontScale="90000"/>
          </a:bodyPr>
          <a:lstStyle/>
          <a:p>
            <a:r>
              <a:rPr lang="en-US" b="1" cap="all" dirty="0">
                <a:solidFill>
                  <a:srgbClr val="FFFF00"/>
                </a:solidFill>
              </a:rPr>
              <a:t>Special features of the simulation models </a:t>
            </a:r>
            <a:endParaRPr lang="en-US" b="1" dirty="0">
              <a:solidFill>
                <a:srgbClr val="FFFF00"/>
              </a:solidFill>
            </a:endParaRPr>
          </a:p>
        </p:txBody>
      </p:sp>
      <p:sp>
        <p:nvSpPr>
          <p:cNvPr id="3" name="Content Placeholder 2"/>
          <p:cNvSpPr>
            <a:spLocks noGrp="1"/>
          </p:cNvSpPr>
          <p:nvPr>
            <p:ph idx="1"/>
          </p:nvPr>
        </p:nvSpPr>
        <p:spPr>
          <a:xfrm>
            <a:off x="428596" y="1857364"/>
            <a:ext cx="8229600" cy="4525963"/>
          </a:xfrm>
        </p:spPr>
        <p:txBody>
          <a:bodyPr>
            <a:normAutofit fontScale="92500" lnSpcReduction="20000"/>
          </a:bodyPr>
          <a:lstStyle/>
          <a:p>
            <a:r>
              <a:rPr lang="en-US" dirty="0"/>
              <a:t>One of the central features of the latest versions of the model </a:t>
            </a:r>
            <a:r>
              <a:rPr lang="en-US" dirty="0" smtClean="0"/>
              <a:t> </a:t>
            </a:r>
            <a:r>
              <a:rPr lang="en-US" dirty="0"/>
              <a:t>is the </a:t>
            </a:r>
            <a:r>
              <a:rPr lang="en-US" dirty="0" smtClean="0"/>
              <a:t>explicit distinction </a:t>
            </a:r>
            <a:r>
              <a:rPr lang="en-US" dirty="0"/>
              <a:t>of proliferating cells in </a:t>
            </a:r>
            <a:r>
              <a:rPr lang="en-US" dirty="0">
                <a:solidFill>
                  <a:srgbClr val="FF0000"/>
                </a:solidFill>
              </a:rPr>
              <a:t>stem </a:t>
            </a:r>
            <a:r>
              <a:rPr lang="en-US" dirty="0"/>
              <a:t>and </a:t>
            </a:r>
            <a:r>
              <a:rPr lang="en-US" dirty="0">
                <a:solidFill>
                  <a:srgbClr val="FF0000"/>
                </a:solidFill>
              </a:rPr>
              <a:t>progenitor</a:t>
            </a:r>
            <a:r>
              <a:rPr lang="en-US" dirty="0"/>
              <a:t> (i.e. </a:t>
            </a:r>
            <a:r>
              <a:rPr lang="en-US" dirty="0" err="1"/>
              <a:t>LImited</a:t>
            </a:r>
            <a:r>
              <a:rPr lang="en-US" dirty="0"/>
              <a:t> Mitotic Potential or limp) cells as well as </a:t>
            </a:r>
            <a:r>
              <a:rPr lang="en-US" dirty="0" smtClean="0">
                <a:solidFill>
                  <a:srgbClr val="FF0000"/>
                </a:solidFill>
              </a:rPr>
              <a:t>terminally</a:t>
            </a:r>
            <a:r>
              <a:rPr lang="en-US" dirty="0" smtClean="0"/>
              <a:t> </a:t>
            </a:r>
            <a:r>
              <a:rPr lang="en-US" dirty="0" smtClean="0">
                <a:solidFill>
                  <a:srgbClr val="FF0000"/>
                </a:solidFill>
              </a:rPr>
              <a:t>differentiated</a:t>
            </a:r>
            <a:r>
              <a:rPr lang="en-US" dirty="0" smtClean="0"/>
              <a:t> </a:t>
            </a:r>
            <a:r>
              <a:rPr lang="en-US" dirty="0"/>
              <a:t>cells</a:t>
            </a:r>
            <a:r>
              <a:rPr lang="en-US" dirty="0" smtClean="0"/>
              <a:t>.</a:t>
            </a:r>
          </a:p>
          <a:p>
            <a:r>
              <a:rPr lang="en-US" dirty="0"/>
              <a:t>In the special  case of </a:t>
            </a:r>
            <a:r>
              <a:rPr lang="en-US" dirty="0">
                <a:solidFill>
                  <a:srgbClr val="FF0000"/>
                </a:solidFill>
              </a:rPr>
              <a:t>breast cancer </a:t>
            </a:r>
            <a:r>
              <a:rPr lang="en-US" dirty="0"/>
              <a:t>such a modeling approach is in accordance with the fact that breast cancer </a:t>
            </a:r>
            <a:r>
              <a:rPr lang="en-US" dirty="0" err="1"/>
              <a:t>tumours</a:t>
            </a:r>
            <a:r>
              <a:rPr lang="en-US" dirty="0"/>
              <a:t> have been shown to contain mammary stem cells. </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F58BC671-5A15-423E-A623-02504AC043BF}" type="slidenum">
              <a:rPr lang="el-GR"/>
              <a:pPr/>
              <a:t>14</a:t>
            </a:fld>
            <a:endParaRPr lang="el-GR"/>
          </a:p>
        </p:txBody>
      </p:sp>
      <p:pic>
        <p:nvPicPr>
          <p:cNvPr id="999426" name="Picture 2" descr="Boolean_Molecular_Network_Epirubicin"/>
          <p:cNvPicPr>
            <a:picLocks noChangeAspect="1" noChangeArrowheads="1"/>
          </p:cNvPicPr>
          <p:nvPr/>
        </p:nvPicPr>
        <p:blipFill>
          <a:blip r:embed="rId3" cstate="print"/>
          <a:srcRect/>
          <a:stretch>
            <a:fillRect/>
          </a:stretch>
        </p:blipFill>
        <p:spPr bwMode="auto">
          <a:xfrm>
            <a:off x="827088" y="1425575"/>
            <a:ext cx="7777162" cy="4749800"/>
          </a:xfrm>
          <a:prstGeom prst="rect">
            <a:avLst/>
          </a:prstGeom>
          <a:noFill/>
          <a:ln w="9525">
            <a:noFill/>
            <a:miter lim="800000"/>
            <a:headEnd/>
            <a:tailEnd/>
          </a:ln>
        </p:spPr>
      </p:pic>
      <p:sp>
        <p:nvSpPr>
          <p:cNvPr id="999427" name="Text Box 3"/>
          <p:cNvSpPr txBox="1">
            <a:spLocks noChangeArrowheads="1"/>
          </p:cNvSpPr>
          <p:nvPr/>
        </p:nvSpPr>
        <p:spPr bwMode="auto">
          <a:xfrm>
            <a:off x="1619250" y="476250"/>
            <a:ext cx="5976938" cy="366713"/>
          </a:xfrm>
          <a:prstGeom prst="rect">
            <a:avLst/>
          </a:prstGeom>
          <a:noFill/>
          <a:ln w="9525">
            <a:noFill/>
            <a:miter lim="800000"/>
            <a:headEnd/>
            <a:tailEnd/>
          </a:ln>
          <a:effectLst/>
        </p:spPr>
        <p:txBody>
          <a:bodyPr>
            <a:spAutoFit/>
          </a:bodyPr>
          <a:lstStyle/>
          <a:p>
            <a:pPr>
              <a:spcBef>
                <a:spcPct val="50000"/>
              </a:spcBef>
            </a:pPr>
            <a:endParaRPr lang="en-US" b="1">
              <a:latin typeface="Arial" pitchFamily="34" charset="0"/>
              <a:cs typeface="Arial" pitchFamily="34" charset="0"/>
            </a:endParaRPr>
          </a:p>
        </p:txBody>
      </p:sp>
      <p:sp>
        <p:nvSpPr>
          <p:cNvPr id="999428" name="Text Box 4"/>
          <p:cNvSpPr txBox="1">
            <a:spLocks noChangeArrowheads="1"/>
          </p:cNvSpPr>
          <p:nvPr/>
        </p:nvSpPr>
        <p:spPr bwMode="auto">
          <a:xfrm>
            <a:off x="1403350" y="260350"/>
            <a:ext cx="6337300" cy="10064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FFFF00"/>
                </a:solidFill>
                <a:latin typeface="Arial Rounded MT Bold" pitchFamily="34" charset="0"/>
                <a:cs typeface="Arial" pitchFamily="34" charset="0"/>
              </a:rPr>
              <a:t>A TENTATIVE OVERSIMPLIFIED MOLECULAR NETWORK FOR THE TOP TRIAL TO BE USED FOR THE </a:t>
            </a:r>
            <a:r>
              <a:rPr lang="en-US" sz="2000" b="1" dirty="0" smtClean="0">
                <a:solidFill>
                  <a:srgbClr val="FFFF00"/>
                </a:solidFill>
                <a:latin typeface="Arial Rounded MT Bold" pitchFamily="34" charset="0"/>
                <a:cs typeface="Arial" pitchFamily="34" charset="0"/>
              </a:rPr>
              <a:t>ACGT ONCOSIMULATOR</a:t>
            </a:r>
            <a:endParaRPr lang="el-GR" sz="2000" b="1" dirty="0">
              <a:solidFill>
                <a:srgbClr val="FFFF00"/>
              </a:solidFill>
              <a:latin typeface="Palatino Linotype" pitchFamily="18" charset="0"/>
              <a:cs typeface="Arial" pitchFamily="34" charset="0"/>
            </a:endParaRPr>
          </a:p>
        </p:txBody>
      </p:sp>
      <p:sp>
        <p:nvSpPr>
          <p:cNvPr id="999429" name="Text Box 5"/>
          <p:cNvSpPr txBox="1">
            <a:spLocks noChangeArrowheads="1"/>
          </p:cNvSpPr>
          <p:nvPr/>
        </p:nvSpPr>
        <p:spPr bwMode="auto">
          <a:xfrm>
            <a:off x="827088" y="6237288"/>
            <a:ext cx="7775575" cy="336550"/>
          </a:xfrm>
          <a:prstGeom prst="rect">
            <a:avLst/>
          </a:prstGeom>
          <a:noFill/>
          <a:ln w="9525">
            <a:noFill/>
            <a:miter lim="800000"/>
            <a:headEnd/>
            <a:tailEnd/>
          </a:ln>
          <a:effectLst/>
        </p:spPr>
        <p:txBody>
          <a:bodyPr>
            <a:spAutoFit/>
          </a:bodyPr>
          <a:lstStyle/>
          <a:p>
            <a:pPr>
              <a:spcBef>
                <a:spcPct val="50000"/>
              </a:spcBef>
            </a:pPr>
            <a:r>
              <a:rPr lang="en-US" sz="1600" dirty="0">
                <a:solidFill>
                  <a:srgbClr val="FFFF00"/>
                </a:solidFill>
                <a:latin typeface="Arial Rounded MT Bold" pitchFamily="34" charset="0"/>
                <a:cs typeface="Arial" pitchFamily="34" charset="0"/>
              </a:rPr>
              <a:t>Based on textual info in </a:t>
            </a:r>
            <a:r>
              <a:rPr lang="en-US" sz="1600" dirty="0" err="1">
                <a:solidFill>
                  <a:srgbClr val="FFFF00"/>
                </a:solidFill>
                <a:latin typeface="Arial Rounded MT Bold" pitchFamily="34" charset="0"/>
                <a:cs typeface="Arial" pitchFamily="34" charset="0"/>
              </a:rPr>
              <a:t>S.H.Giordano</a:t>
            </a:r>
            <a:r>
              <a:rPr lang="en-US" sz="1600" dirty="0">
                <a:solidFill>
                  <a:srgbClr val="FFFF00"/>
                </a:solidFill>
                <a:latin typeface="Arial Rounded MT Bold" pitchFamily="34" charset="0"/>
                <a:cs typeface="Arial" pitchFamily="34" charset="0"/>
              </a:rPr>
              <a:t>, The Oncologist, vol.8, pp.521-530,2003</a:t>
            </a:r>
            <a:endParaRPr lang="el-GR" sz="1600" dirty="0">
              <a:solidFill>
                <a:srgbClr val="FFFF00"/>
              </a:solidFill>
              <a:latin typeface="Palatino Linotype" pitchFamily="18"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642918"/>
            <a:ext cx="8229600" cy="1143008"/>
          </a:xfrm>
        </p:spPr>
        <p:txBody>
          <a:bodyPr>
            <a:normAutofit fontScale="90000"/>
          </a:bodyPr>
          <a:lstStyle/>
          <a:p>
            <a:r>
              <a:rPr lang="en-US" sz="2700" dirty="0" smtClean="0"/>
              <a:t>Fig 3. A </a:t>
            </a:r>
            <a:r>
              <a:rPr lang="en-US" sz="2700" dirty="0" smtClean="0">
                <a:solidFill>
                  <a:srgbClr val="FF0000"/>
                </a:solidFill>
              </a:rPr>
              <a:t>generic </a:t>
            </a:r>
            <a:r>
              <a:rPr lang="en-US" sz="2700" dirty="0" err="1" smtClean="0">
                <a:solidFill>
                  <a:srgbClr val="FF0000"/>
                </a:solidFill>
              </a:rPr>
              <a:t>cytokinetic</a:t>
            </a:r>
            <a:r>
              <a:rPr lang="en-US" sz="2700" dirty="0" smtClean="0">
                <a:solidFill>
                  <a:srgbClr val="FF0000"/>
                </a:solidFill>
              </a:rPr>
              <a:t> model </a:t>
            </a:r>
            <a:r>
              <a:rPr lang="en-US" sz="2700" dirty="0" smtClean="0"/>
              <a:t>for free </a:t>
            </a:r>
            <a:r>
              <a:rPr lang="en-US" sz="2700" dirty="0" err="1" smtClean="0"/>
              <a:t>tumour</a:t>
            </a:r>
            <a:r>
              <a:rPr lang="en-US" sz="2700" dirty="0" smtClean="0"/>
              <a:t> growth. STEM: stem cells. LIMP: Limited proliferative potential cells. DIFF: terminally differentiated cells</a:t>
            </a:r>
            <a:endParaRPr lang="en-US" sz="2700" dirty="0"/>
          </a:p>
        </p:txBody>
      </p:sp>
      <p:pic>
        <p:nvPicPr>
          <p:cNvPr id="4" name="Content Placeholder 3" descr="ME_MITOSES_10-AUG_2008"/>
          <p:cNvPicPr>
            <a:picLocks noGrp="1"/>
          </p:cNvPicPr>
          <p:nvPr>
            <p:ph idx="1"/>
          </p:nvPr>
        </p:nvPicPr>
        <p:blipFill>
          <a:blip r:embed="rId3" cstate="print"/>
          <a:srcRect/>
          <a:stretch>
            <a:fillRect/>
          </a:stretch>
        </p:blipFill>
        <p:spPr bwMode="auto">
          <a:xfrm>
            <a:off x="357158" y="2214554"/>
            <a:ext cx="8358246" cy="4357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2285992"/>
            <a:ext cx="8215370" cy="2286008"/>
          </a:xfrm>
        </p:spPr>
        <p:txBody>
          <a:bodyPr>
            <a:noAutofit/>
          </a:bodyPr>
          <a:lstStyle/>
          <a:p>
            <a:r>
              <a:rPr lang="en-US" sz="6000" cap="all" dirty="0" smtClean="0">
                <a:solidFill>
                  <a:srgbClr val="FFFF00"/>
                </a:solidFill>
              </a:rPr>
              <a:t>Indicative  Results</a:t>
            </a:r>
            <a:endParaRPr lang="en-US" sz="6000" dirty="0">
              <a:solidFill>
                <a:srgbClr val="FFFF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2214554"/>
            <a:ext cx="8215370" cy="1928818"/>
          </a:xfrm>
        </p:spPr>
        <p:txBody>
          <a:bodyPr>
            <a:normAutofit fontScale="90000"/>
          </a:bodyPr>
          <a:lstStyle/>
          <a:p>
            <a:r>
              <a:rPr lang="en-GB" dirty="0" smtClean="0">
                <a:solidFill>
                  <a:srgbClr val="FFFF00"/>
                </a:solidFill>
              </a:rPr>
              <a:t>A. EXAMPLES OF EARLIER VERSIONS OF MULTISCALE CANCER MODELING</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001E918E-0C14-4C77-8912-5BEBFA164090}" type="slidenum">
              <a:rPr lang="el-GR"/>
              <a:pPr/>
              <a:t>18</a:t>
            </a:fld>
            <a:endParaRPr lang="el-GR"/>
          </a:p>
        </p:txBody>
      </p:sp>
      <p:sp>
        <p:nvSpPr>
          <p:cNvPr id="1132546" name="Rectangle 2"/>
          <p:cNvSpPr>
            <a:spLocks noGrp="1" noChangeArrowheads="1"/>
          </p:cNvSpPr>
          <p:nvPr>
            <p:ph type="body" idx="1"/>
          </p:nvPr>
        </p:nvSpPr>
        <p:spPr>
          <a:xfrm>
            <a:off x="323850" y="4292600"/>
            <a:ext cx="8516938" cy="1512888"/>
          </a:xfrm>
        </p:spPr>
        <p:txBody>
          <a:bodyPr/>
          <a:lstStyle/>
          <a:p>
            <a:pPr marL="0" indent="0">
              <a:lnSpc>
                <a:spcPct val="80000"/>
              </a:lnSpc>
              <a:buFont typeface="Wingdings" pitchFamily="2" charset="2"/>
              <a:buNone/>
            </a:pPr>
            <a:r>
              <a:rPr lang="en-GB" sz="2400" b="1" dirty="0">
                <a:solidFill>
                  <a:srgbClr val="FFFF00"/>
                </a:solidFill>
              </a:rPr>
              <a:t>An MRI slice depicting a </a:t>
            </a:r>
            <a:r>
              <a:rPr lang="en-GB" sz="2400" b="1" dirty="0" err="1">
                <a:solidFill>
                  <a:srgbClr val="FFFF00"/>
                </a:solidFill>
              </a:rPr>
              <a:t>glioblastoma</a:t>
            </a:r>
            <a:r>
              <a:rPr lang="en-GB" sz="2400" b="1" dirty="0">
                <a:solidFill>
                  <a:srgbClr val="FFFF00"/>
                </a:solidFill>
              </a:rPr>
              <a:t> </a:t>
            </a:r>
            <a:r>
              <a:rPr lang="en-GB" sz="2400" b="1" dirty="0" err="1" smtClean="0">
                <a:solidFill>
                  <a:srgbClr val="FFFF00"/>
                </a:solidFill>
              </a:rPr>
              <a:t>mutiforme</a:t>
            </a:r>
            <a:r>
              <a:rPr lang="en-GB" sz="2400" b="1" dirty="0" smtClean="0">
                <a:solidFill>
                  <a:srgbClr val="FFFF00"/>
                </a:solidFill>
              </a:rPr>
              <a:t>  tumour. </a:t>
            </a:r>
            <a:r>
              <a:rPr lang="en-GB" sz="2400" b="1" dirty="0">
                <a:solidFill>
                  <a:srgbClr val="FFFF00"/>
                </a:solidFill>
              </a:rPr>
              <a:t>Both the clinical volume of the tumour and its central necrotic area have been delineated. The present case has been considered for the preliminary checks of the simulation model.</a:t>
            </a:r>
            <a:endParaRPr lang="el-GR" sz="2400" b="1" dirty="0">
              <a:solidFill>
                <a:srgbClr val="FFFF00"/>
              </a:solidFill>
              <a:latin typeface="Palatino Linotype" pitchFamily="18" charset="0"/>
            </a:endParaRPr>
          </a:p>
        </p:txBody>
      </p:sp>
      <p:pic>
        <p:nvPicPr>
          <p:cNvPr id="1132547" name="Picture 3" descr="EUROSIM_Fig_Head"/>
          <p:cNvPicPr>
            <a:picLocks noChangeAspect="1" noChangeArrowheads="1"/>
          </p:cNvPicPr>
          <p:nvPr/>
        </p:nvPicPr>
        <p:blipFill>
          <a:blip r:embed="rId3"/>
          <a:srcRect/>
          <a:stretch>
            <a:fillRect/>
          </a:stretch>
        </p:blipFill>
        <p:spPr bwMode="auto">
          <a:xfrm>
            <a:off x="2916238" y="404813"/>
            <a:ext cx="3738562" cy="3703637"/>
          </a:xfrm>
          <a:prstGeom prst="rect">
            <a:avLst/>
          </a:prstGeom>
          <a:noFill/>
          <a:ln w="9525">
            <a:noFill/>
            <a:miter lim="800000"/>
            <a:headEnd/>
            <a:tailEnd/>
          </a:ln>
        </p:spPr>
      </p:pic>
      <p:sp>
        <p:nvSpPr>
          <p:cNvPr id="1132548" name="Rectangle 4"/>
          <p:cNvSpPr>
            <a:spLocks noChangeArrowheads="1"/>
          </p:cNvSpPr>
          <p:nvPr/>
        </p:nvSpPr>
        <p:spPr bwMode="auto">
          <a:xfrm>
            <a:off x="395288" y="5949950"/>
            <a:ext cx="8229600" cy="719138"/>
          </a:xfrm>
          <a:prstGeom prst="rect">
            <a:avLst/>
          </a:prstGeom>
          <a:noFill/>
          <a:ln w="9525">
            <a:noFill/>
            <a:miter lim="800000"/>
            <a:headEnd/>
            <a:tailEnd/>
          </a:ln>
          <a:effectLst/>
        </p:spPr>
        <p:txBody>
          <a:bodyPr/>
          <a:lstStyle/>
          <a:p>
            <a:pPr>
              <a:lnSpc>
                <a:spcPct val="80000"/>
              </a:lnSpc>
              <a:spcBef>
                <a:spcPct val="20000"/>
              </a:spcBef>
              <a:buClr>
                <a:schemeClr val="hlink"/>
              </a:buClr>
              <a:buSzPct val="70000"/>
              <a:buFont typeface="Wingdings" pitchFamily="2" charset="2"/>
              <a:buNone/>
            </a:pPr>
            <a:r>
              <a:rPr lang="en-US" sz="1400" dirty="0">
                <a:effectLst>
                  <a:outerShdw blurRad="38100" dist="38100" dir="2700000" algn="tl">
                    <a:srgbClr val="000000"/>
                  </a:outerShdw>
                </a:effectLst>
                <a:latin typeface="Arial" pitchFamily="34" charset="0"/>
                <a:cs typeface="Arial" pitchFamily="34" charset="0"/>
              </a:rPr>
              <a:t>[</a:t>
            </a:r>
            <a:r>
              <a:rPr lang="el-GR" sz="1400" dirty="0">
                <a:effectLst>
                  <a:outerShdw blurRad="38100" dist="38100" dir="2700000" algn="tl">
                    <a:srgbClr val="000000"/>
                  </a:outerShdw>
                </a:effectLst>
                <a:latin typeface="Arial" pitchFamily="34" charset="0"/>
                <a:cs typeface="Arial" pitchFamily="34" charset="0"/>
              </a:rPr>
              <a:t>G.Stamatakos, D.Dionysiou, E.Zacharaki, N.Mouravliansky, K.Nikita, and N.Uzunoglu, "</a:t>
            </a:r>
            <a:r>
              <a:rPr lang="el-GR" sz="1400" i="1" dirty="0">
                <a:effectLst>
                  <a:outerShdw blurRad="38100" dist="38100" dir="2700000" algn="tl">
                    <a:srgbClr val="000000"/>
                  </a:outerShdw>
                </a:effectLst>
                <a:latin typeface="Arial" pitchFamily="34" charset="0"/>
                <a:cs typeface="Arial" pitchFamily="34" charset="0"/>
              </a:rPr>
              <a:t>In Silico</a:t>
            </a:r>
            <a:r>
              <a:rPr lang="el-GR" sz="1400" dirty="0">
                <a:effectLst>
                  <a:outerShdw blurRad="38100" dist="38100" dir="2700000" algn="tl">
                    <a:srgbClr val="000000"/>
                  </a:outerShdw>
                </a:effectLst>
                <a:latin typeface="Arial" pitchFamily="34" charset="0"/>
                <a:cs typeface="Arial" pitchFamily="34" charset="0"/>
              </a:rPr>
              <a:t> Radiation Oncology: Combining Novel Simulation Algorithms with Current Visualization Techniques,'' Proc. IEEE, Special Issue on "Bioinformatics: Advances and Challenges" Vol.90, No.11, November 2002, pp.1764-1777</a:t>
            </a:r>
            <a:r>
              <a:rPr lang="en-US" sz="1400" dirty="0">
                <a:effectLst>
                  <a:outerShdw blurRad="38100" dist="38100" dir="2700000" algn="tl">
                    <a:srgbClr val="000000"/>
                  </a:outerShdw>
                </a:effectLst>
                <a:latin typeface="Arial" pitchFamily="34" charset="0"/>
                <a:cs typeface="Arial" pitchFamily="34" charset="0"/>
              </a:rPr>
              <a:t>]</a:t>
            </a:r>
            <a:endParaRPr lang="el-GR" sz="1400" dirty="0">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1"/>
          </p:nvPr>
        </p:nvSpPr>
        <p:spPr/>
        <p:txBody>
          <a:bodyPr/>
          <a:lstStyle/>
          <a:p>
            <a:fld id="{A7237F73-4990-457C-890A-95BF7C5318D9}" type="slidenum">
              <a:rPr lang="el-GR"/>
              <a:pPr/>
              <a:t>19</a:t>
            </a:fld>
            <a:endParaRPr lang="el-GR"/>
          </a:p>
        </p:txBody>
      </p:sp>
      <p:sp>
        <p:nvSpPr>
          <p:cNvPr id="1034242" name="Rectangle 2"/>
          <p:cNvSpPr>
            <a:spLocks noGrp="1" noRot="1" noChangeArrowheads="1"/>
          </p:cNvSpPr>
          <p:nvPr>
            <p:ph type="title"/>
          </p:nvPr>
        </p:nvSpPr>
        <p:spPr>
          <a:xfrm>
            <a:off x="500034" y="1071546"/>
            <a:ext cx="8229600" cy="1143000"/>
          </a:xfrm>
        </p:spPr>
        <p:txBody>
          <a:bodyPr/>
          <a:lstStyle/>
          <a:p>
            <a:r>
              <a:rPr lang="en-US" sz="3700" dirty="0">
                <a:solidFill>
                  <a:srgbClr val="FFFF00"/>
                </a:solidFill>
              </a:rPr>
              <a:t>Spatial </a:t>
            </a:r>
            <a:r>
              <a:rPr lang="en-US" sz="3700" dirty="0" err="1">
                <a:solidFill>
                  <a:srgbClr val="FFFF00"/>
                </a:solidFill>
              </a:rPr>
              <a:t>discretization</a:t>
            </a:r>
            <a:endParaRPr lang="en-US" sz="3700" dirty="0">
              <a:solidFill>
                <a:srgbClr val="FFFF00"/>
              </a:solidFill>
            </a:endParaRPr>
          </a:p>
        </p:txBody>
      </p:sp>
      <p:pic>
        <p:nvPicPr>
          <p:cNvPr id="1034244" name="Picture 4" descr="Mesh7"/>
          <p:cNvPicPr>
            <a:picLocks noChangeAspect="1" noChangeArrowheads="1"/>
          </p:cNvPicPr>
          <p:nvPr/>
        </p:nvPicPr>
        <p:blipFill>
          <a:blip r:embed="rId3">
            <a:lum bright="20000"/>
          </a:blip>
          <a:srcRect/>
          <a:stretch>
            <a:fillRect/>
          </a:stretch>
        </p:blipFill>
        <p:spPr bwMode="auto">
          <a:xfrm>
            <a:off x="3214678" y="2714620"/>
            <a:ext cx="2741613" cy="2741612"/>
          </a:xfrm>
          <a:prstGeom prst="rect">
            <a:avLst/>
          </a:prstGeom>
          <a:solidFill>
            <a:srgbClr val="FFFF00"/>
          </a:solidFill>
          <a:ln w="25400">
            <a:solidFill>
              <a:srgbClr val="FF0000"/>
            </a:solidFill>
            <a:miter lim="800000"/>
            <a:headEnd/>
            <a:tailEnd/>
          </a:ln>
        </p:spPr>
      </p:pic>
      <p:sp>
        <p:nvSpPr>
          <p:cNvPr id="1034245" name="AutoShape 5"/>
          <p:cNvSpPr>
            <a:spLocks noChangeAspect="1" noChangeArrowheads="1"/>
          </p:cNvSpPr>
          <p:nvPr/>
        </p:nvSpPr>
        <p:spPr bwMode="auto">
          <a:xfrm rot="-5400000">
            <a:off x="4932363" y="3933825"/>
            <a:ext cx="457200" cy="457200"/>
          </a:xfrm>
          <a:prstGeom prst="cube">
            <a:avLst>
              <a:gd name="adj" fmla="val 25000"/>
            </a:avLst>
          </a:prstGeom>
          <a:solidFill>
            <a:srgbClr val="FFFF00"/>
          </a:solidFill>
          <a:ln w="9525">
            <a:solidFill>
              <a:srgbClr val="FF0000"/>
            </a:solidFill>
            <a:miter lim="800000"/>
            <a:headEnd/>
            <a:tailEnd/>
          </a:ln>
          <a:effectLst/>
        </p:spPr>
        <p:txBody>
          <a:bodyPr wrap="none" anchor="ctr">
            <a:spAutoFit/>
          </a:bodyPr>
          <a:lstStyle/>
          <a:p>
            <a:endParaRPr lang="en-US"/>
          </a:p>
        </p:txBody>
      </p:sp>
      <p:sp>
        <p:nvSpPr>
          <p:cNvPr id="1034246" name="Line 6"/>
          <p:cNvSpPr>
            <a:spLocks noChangeShapeType="1"/>
          </p:cNvSpPr>
          <p:nvPr/>
        </p:nvSpPr>
        <p:spPr bwMode="auto">
          <a:xfrm rot="3150041" flipV="1">
            <a:off x="5529263" y="4127500"/>
            <a:ext cx="1447800" cy="914400"/>
          </a:xfrm>
          <a:prstGeom prst="line">
            <a:avLst/>
          </a:prstGeom>
          <a:noFill/>
          <a:ln w="38100">
            <a:solidFill>
              <a:srgbClr val="FF0000"/>
            </a:solidFill>
            <a:round/>
            <a:headEnd/>
            <a:tailEnd type="triangle" w="lg" len="med"/>
          </a:ln>
          <a:effectLst/>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34245"/>
                                        </p:tgtEl>
                                        <p:attrNameLst>
                                          <p:attrName>style.visibility</p:attrName>
                                        </p:attrNameLst>
                                      </p:cBhvr>
                                      <p:to>
                                        <p:strVal val="visible"/>
                                      </p:to>
                                    </p:set>
                                    <p:anim calcmode="lin" valueType="num">
                                      <p:cBhvr>
                                        <p:cTn id="7" dur="500" fill="hold"/>
                                        <p:tgtEl>
                                          <p:spTgt spid="1034245"/>
                                        </p:tgtEl>
                                        <p:attrNameLst>
                                          <p:attrName>ppt_w</p:attrName>
                                        </p:attrNameLst>
                                      </p:cBhvr>
                                      <p:tavLst>
                                        <p:tav tm="0">
                                          <p:val>
                                            <p:fltVal val="0"/>
                                          </p:val>
                                        </p:tav>
                                        <p:tav tm="100000">
                                          <p:val>
                                            <p:strVal val="#ppt_w"/>
                                          </p:val>
                                        </p:tav>
                                      </p:tavLst>
                                    </p:anim>
                                    <p:anim calcmode="lin" valueType="num">
                                      <p:cBhvr>
                                        <p:cTn id="8" dur="500" fill="hold"/>
                                        <p:tgtEl>
                                          <p:spTgt spid="103424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034246"/>
                                        </p:tgtEl>
                                        <p:attrNameLst>
                                          <p:attrName>style.visibility</p:attrName>
                                        </p:attrNameLst>
                                      </p:cBhvr>
                                      <p:to>
                                        <p:strVal val="visible"/>
                                      </p:to>
                                    </p:set>
                                    <p:animEffect transition="in" filter="wipe(up)">
                                      <p:cBhvr>
                                        <p:cTn id="12" dur="500"/>
                                        <p:tgtEl>
                                          <p:spTgt spid="1034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5" grpId="0" animBg="1"/>
      <p:bldP spid="10342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D1E911F5-EF76-4EA0-8E84-9CB329738558}" type="slidenum">
              <a:rPr lang="el-GR"/>
              <a:pPr/>
              <a:t>2</a:t>
            </a:fld>
            <a:endParaRPr lang="el-GR"/>
          </a:p>
        </p:txBody>
      </p:sp>
      <p:sp>
        <p:nvSpPr>
          <p:cNvPr id="26626" name="Rectangle 2"/>
          <p:cNvSpPr>
            <a:spLocks noGrp="1" noRot="1" noChangeArrowheads="1"/>
          </p:cNvSpPr>
          <p:nvPr>
            <p:ph type="title"/>
          </p:nvPr>
        </p:nvSpPr>
        <p:spPr>
          <a:xfrm>
            <a:off x="468313" y="260350"/>
            <a:ext cx="8229600" cy="836613"/>
          </a:xfrm>
          <a:noFill/>
        </p:spPr>
        <p:txBody>
          <a:bodyPr lIns="0" tIns="0" rIns="0" bIns="0"/>
          <a:lstStyle/>
          <a:p>
            <a:r>
              <a:rPr lang="en-US">
                <a:solidFill>
                  <a:srgbClr val="FFFF00"/>
                </a:solidFill>
              </a:rPr>
              <a:t>ACKNOWLEDGMENTS</a:t>
            </a:r>
            <a:endParaRPr lang="el-GR">
              <a:solidFill>
                <a:srgbClr val="FFFF00"/>
              </a:solidFill>
            </a:endParaRPr>
          </a:p>
        </p:txBody>
      </p:sp>
      <p:sp>
        <p:nvSpPr>
          <p:cNvPr id="26627" name="Rectangle 3"/>
          <p:cNvSpPr>
            <a:spLocks noGrp="1" noChangeArrowheads="1"/>
          </p:cNvSpPr>
          <p:nvPr>
            <p:ph type="body" idx="1"/>
          </p:nvPr>
        </p:nvSpPr>
        <p:spPr>
          <a:xfrm>
            <a:off x="611188" y="1196975"/>
            <a:ext cx="8229600" cy="5400675"/>
          </a:xfrm>
        </p:spPr>
        <p:txBody>
          <a:bodyPr/>
          <a:lstStyle/>
          <a:p>
            <a:pPr>
              <a:lnSpc>
                <a:spcPct val="80000"/>
              </a:lnSpc>
            </a:pPr>
            <a:r>
              <a:rPr lang="el-GR" sz="1700" b="1" dirty="0">
                <a:solidFill>
                  <a:srgbClr val="FFFF00"/>
                </a:solidFill>
              </a:rPr>
              <a:t>D.Dionysiou </a:t>
            </a:r>
            <a:r>
              <a:rPr lang="el-GR" sz="1700" b="1" dirty="0"/>
              <a:t>- ICCS, Nat.Technical University of Athens</a:t>
            </a:r>
            <a:endParaRPr lang="en-US" sz="1700" b="1" dirty="0"/>
          </a:p>
          <a:p>
            <a:pPr>
              <a:lnSpc>
                <a:spcPct val="80000"/>
              </a:lnSpc>
            </a:pPr>
            <a:r>
              <a:rPr lang="el-GR" sz="1700" b="1" dirty="0">
                <a:solidFill>
                  <a:srgbClr val="FFFF00"/>
                </a:solidFill>
              </a:rPr>
              <a:t>N. Graf</a:t>
            </a:r>
            <a:r>
              <a:rPr lang="el-GR" sz="1700" b="1" dirty="0"/>
              <a:t> - University of Saarland</a:t>
            </a:r>
            <a:endParaRPr lang="en-US" sz="1700" b="1" dirty="0"/>
          </a:p>
          <a:p>
            <a:pPr>
              <a:lnSpc>
                <a:spcPct val="80000"/>
              </a:lnSpc>
            </a:pPr>
            <a:r>
              <a:rPr lang="el-GR" sz="1700" b="1" dirty="0">
                <a:solidFill>
                  <a:srgbClr val="FFFF00"/>
                </a:solidFill>
              </a:rPr>
              <a:t>E.Georgiadi</a:t>
            </a:r>
            <a:r>
              <a:rPr lang="el-GR" sz="1700" b="1" dirty="0"/>
              <a:t> – ICCS, Nat.Technical University of Athens</a:t>
            </a:r>
          </a:p>
          <a:p>
            <a:pPr>
              <a:lnSpc>
                <a:spcPct val="80000"/>
              </a:lnSpc>
            </a:pPr>
            <a:r>
              <a:rPr lang="el-GR" sz="1700" b="1" dirty="0">
                <a:solidFill>
                  <a:srgbClr val="FFFF00"/>
                </a:solidFill>
              </a:rPr>
              <a:t>E. Kolokotroni -</a:t>
            </a:r>
            <a:r>
              <a:rPr lang="el-GR" sz="1700" b="1" dirty="0"/>
              <a:t> ICCS, Nat.Technical University of Athens</a:t>
            </a:r>
          </a:p>
          <a:p>
            <a:pPr>
              <a:lnSpc>
                <a:spcPct val="80000"/>
              </a:lnSpc>
            </a:pPr>
            <a:r>
              <a:rPr lang="el-GR" sz="1700" b="1" dirty="0">
                <a:solidFill>
                  <a:srgbClr val="FFFF00"/>
                </a:solidFill>
              </a:rPr>
              <a:t>S. Giatili</a:t>
            </a:r>
            <a:r>
              <a:rPr lang="el-GR" sz="1700" b="1" dirty="0"/>
              <a:t> - ICCS, Nat.Technical University of Athens</a:t>
            </a:r>
          </a:p>
          <a:p>
            <a:pPr>
              <a:lnSpc>
                <a:spcPct val="80000"/>
              </a:lnSpc>
            </a:pPr>
            <a:r>
              <a:rPr lang="en-US" sz="1700" b="1" dirty="0">
                <a:solidFill>
                  <a:srgbClr val="FFFF00"/>
                </a:solidFill>
              </a:rPr>
              <a:t>A. Hoppe,</a:t>
            </a:r>
            <a:r>
              <a:rPr lang="en-US" sz="1700" b="1" dirty="0"/>
              <a:t> </a:t>
            </a:r>
            <a:r>
              <a:rPr lang="el-GR" sz="1700" b="1" dirty="0"/>
              <a:t>University of Saarland</a:t>
            </a:r>
            <a:endParaRPr lang="en-US" sz="1700" b="1" dirty="0"/>
          </a:p>
          <a:p>
            <a:pPr>
              <a:lnSpc>
                <a:spcPct val="80000"/>
              </a:lnSpc>
            </a:pPr>
            <a:r>
              <a:rPr lang="el-GR" sz="1700" b="1" dirty="0">
                <a:solidFill>
                  <a:srgbClr val="FFFF00"/>
                </a:solidFill>
              </a:rPr>
              <a:t>A. Lunzer</a:t>
            </a:r>
            <a:r>
              <a:rPr lang="el-GR" sz="1700" b="1" dirty="0"/>
              <a:t> - Hokkaido </a:t>
            </a:r>
            <a:r>
              <a:rPr lang="el-GR" sz="1700" b="1" dirty="0" smtClean="0"/>
              <a:t>University</a:t>
            </a:r>
            <a:endParaRPr lang="en-GB" sz="1700" b="1" dirty="0" smtClean="0"/>
          </a:p>
          <a:p>
            <a:pPr>
              <a:lnSpc>
                <a:spcPct val="80000"/>
              </a:lnSpc>
            </a:pPr>
            <a:r>
              <a:rPr lang="en-GB" sz="1700" b="1" dirty="0" smtClean="0">
                <a:solidFill>
                  <a:srgbClr val="FFFF00"/>
                </a:solidFill>
              </a:rPr>
              <a:t>Y.</a:t>
            </a:r>
            <a:r>
              <a:rPr lang="el-GR" sz="1700" b="1" dirty="0" smtClean="0">
                <a:solidFill>
                  <a:srgbClr val="FFFF00"/>
                </a:solidFill>
              </a:rPr>
              <a:t> </a:t>
            </a:r>
            <a:r>
              <a:rPr lang="en-GB" sz="1700" b="1" dirty="0" smtClean="0">
                <a:solidFill>
                  <a:srgbClr val="FFFF00"/>
                </a:solidFill>
              </a:rPr>
              <a:t>Tanaka</a:t>
            </a:r>
            <a:r>
              <a:rPr lang="el-GR" sz="1700" b="1" dirty="0" smtClean="0"/>
              <a:t>-</a:t>
            </a:r>
            <a:r>
              <a:rPr lang="en-GB" sz="1700" b="1" dirty="0" smtClean="0"/>
              <a:t> </a:t>
            </a:r>
            <a:r>
              <a:rPr lang="el-GR" sz="1700" b="1" dirty="0" smtClean="0"/>
              <a:t>Hokkaido University</a:t>
            </a:r>
            <a:endParaRPr lang="el-GR" sz="1700" b="1" dirty="0"/>
          </a:p>
          <a:p>
            <a:pPr>
              <a:lnSpc>
                <a:spcPct val="80000"/>
              </a:lnSpc>
            </a:pPr>
            <a:r>
              <a:rPr lang="el-GR" sz="1700" b="1" dirty="0">
                <a:solidFill>
                  <a:srgbClr val="FFFF00"/>
                </a:solidFill>
              </a:rPr>
              <a:t>R. Belleman</a:t>
            </a:r>
            <a:r>
              <a:rPr lang="el-GR" sz="1700" b="1" dirty="0"/>
              <a:t>, - University of Amsterdam</a:t>
            </a:r>
            <a:endParaRPr lang="en-US" sz="1700" b="1" dirty="0"/>
          </a:p>
          <a:p>
            <a:pPr>
              <a:lnSpc>
                <a:spcPct val="80000"/>
              </a:lnSpc>
            </a:pPr>
            <a:r>
              <a:rPr lang="el-GR" sz="1700" b="1" dirty="0">
                <a:solidFill>
                  <a:srgbClr val="FFFF00"/>
                </a:solidFill>
              </a:rPr>
              <a:t>P. Melis</a:t>
            </a:r>
            <a:r>
              <a:rPr lang="en-US" sz="1700" b="1" dirty="0"/>
              <a:t> - </a:t>
            </a:r>
            <a:r>
              <a:rPr lang="el-GR" sz="1700" b="1" dirty="0"/>
              <a:t>University of Amsterdam</a:t>
            </a:r>
          </a:p>
          <a:p>
            <a:pPr>
              <a:lnSpc>
                <a:spcPct val="80000"/>
              </a:lnSpc>
            </a:pPr>
            <a:r>
              <a:rPr lang="el-GR" sz="1700" b="1" dirty="0">
                <a:solidFill>
                  <a:srgbClr val="FFFF00"/>
                </a:solidFill>
              </a:rPr>
              <a:t>J. Jacques</a:t>
            </a:r>
            <a:r>
              <a:rPr lang="el-GR" sz="1700" b="1" dirty="0"/>
              <a:t> – INRIA</a:t>
            </a:r>
          </a:p>
          <a:p>
            <a:pPr>
              <a:lnSpc>
                <a:spcPct val="80000"/>
              </a:lnSpc>
            </a:pPr>
            <a:r>
              <a:rPr lang="el-GR" sz="1700" b="1" dirty="0">
                <a:solidFill>
                  <a:srgbClr val="FFFF00"/>
                </a:solidFill>
              </a:rPr>
              <a:t>M. Erdt</a:t>
            </a:r>
            <a:r>
              <a:rPr lang="el-GR" sz="1700" b="1" dirty="0"/>
              <a:t> – Fraunhofer (FhG)</a:t>
            </a:r>
          </a:p>
          <a:p>
            <a:pPr>
              <a:lnSpc>
                <a:spcPct val="80000"/>
              </a:lnSpc>
            </a:pPr>
            <a:r>
              <a:rPr lang="el-GR" sz="1700" b="1" dirty="0">
                <a:solidFill>
                  <a:srgbClr val="FFFF00"/>
                </a:solidFill>
              </a:rPr>
              <a:t>J. Pukacki</a:t>
            </a:r>
            <a:r>
              <a:rPr lang="el-GR" sz="1700" b="1" dirty="0"/>
              <a:t> - PSNC</a:t>
            </a:r>
          </a:p>
          <a:p>
            <a:pPr>
              <a:lnSpc>
                <a:spcPct val="80000"/>
              </a:lnSpc>
            </a:pPr>
            <a:r>
              <a:rPr lang="el-GR" sz="1700" b="1" dirty="0">
                <a:solidFill>
                  <a:srgbClr val="FFFF00"/>
                </a:solidFill>
              </a:rPr>
              <a:t>N. Uzunoglu</a:t>
            </a:r>
            <a:r>
              <a:rPr lang="el-GR" sz="1700" b="1" dirty="0"/>
              <a:t> - ICCS, Nat.Technical University of Athens</a:t>
            </a:r>
            <a:endParaRPr lang="en-US" sz="1700" b="1" dirty="0"/>
          </a:p>
          <a:p>
            <a:pPr>
              <a:lnSpc>
                <a:spcPct val="80000"/>
              </a:lnSpc>
            </a:pPr>
            <a:r>
              <a:rPr lang="en-US" sz="1700" b="1" dirty="0">
                <a:solidFill>
                  <a:srgbClr val="FFFF00"/>
                </a:solidFill>
              </a:rPr>
              <a:t>C. </a:t>
            </a:r>
            <a:r>
              <a:rPr lang="en-US" sz="1700" b="1" dirty="0" err="1">
                <a:solidFill>
                  <a:srgbClr val="FFFF00"/>
                </a:solidFill>
              </a:rPr>
              <a:t>Desmedt</a:t>
            </a:r>
            <a:r>
              <a:rPr lang="en-US" sz="1700" b="1" dirty="0">
                <a:solidFill>
                  <a:srgbClr val="FFFF00"/>
                </a:solidFill>
              </a:rPr>
              <a:t>,</a:t>
            </a:r>
            <a:r>
              <a:rPr lang="en-US" sz="1700" b="1" dirty="0"/>
              <a:t> </a:t>
            </a:r>
            <a:r>
              <a:rPr lang="en-US" sz="1700" b="1" dirty="0" err="1"/>
              <a:t>Institut</a:t>
            </a:r>
            <a:r>
              <a:rPr lang="en-US" sz="1700" b="1" dirty="0"/>
              <a:t> Jules Bordet</a:t>
            </a:r>
            <a:endParaRPr lang="el-GR" sz="1700" b="1" dirty="0"/>
          </a:p>
          <a:p>
            <a:pPr>
              <a:lnSpc>
                <a:spcPct val="80000"/>
              </a:lnSpc>
            </a:pPr>
            <a:r>
              <a:rPr lang="el-GR" sz="1700" b="1" dirty="0">
                <a:solidFill>
                  <a:srgbClr val="FFFF00"/>
                </a:solidFill>
              </a:rPr>
              <a:t>G. Sakas</a:t>
            </a:r>
            <a:r>
              <a:rPr lang="el-GR" sz="1700" b="1" dirty="0"/>
              <a:t> –</a:t>
            </a:r>
            <a:r>
              <a:rPr lang="en-US" sz="1700" b="1" dirty="0"/>
              <a:t> </a:t>
            </a:r>
            <a:r>
              <a:rPr lang="en-US" sz="1700" b="1" dirty="0" err="1"/>
              <a:t>Fraunhofer</a:t>
            </a:r>
            <a:r>
              <a:rPr lang="en-US" sz="1700" b="1" dirty="0"/>
              <a:t> Institute</a:t>
            </a:r>
            <a:endParaRPr lang="el-GR" sz="1700" b="1" dirty="0"/>
          </a:p>
          <a:p>
            <a:pPr>
              <a:lnSpc>
                <a:spcPct val="80000"/>
              </a:lnSpc>
            </a:pPr>
            <a:r>
              <a:rPr lang="el-GR" sz="1700" b="1" dirty="0">
                <a:solidFill>
                  <a:srgbClr val="FFFF00"/>
                </a:solidFill>
              </a:rPr>
              <a:t>I. Sachpazidis</a:t>
            </a:r>
            <a:r>
              <a:rPr lang="el-GR" sz="1700" b="1" dirty="0"/>
              <a:t> – </a:t>
            </a:r>
            <a:r>
              <a:rPr lang="en-US" sz="1700" b="1" dirty="0" err="1"/>
              <a:t>Fraunhofer</a:t>
            </a:r>
            <a:r>
              <a:rPr lang="en-US" sz="1700" b="1" dirty="0"/>
              <a:t> Institute</a:t>
            </a:r>
          </a:p>
          <a:p>
            <a:pPr>
              <a:lnSpc>
                <a:spcPct val="80000"/>
              </a:lnSpc>
            </a:pPr>
            <a:r>
              <a:rPr lang="el-GR" sz="1700" b="1" dirty="0">
                <a:solidFill>
                  <a:srgbClr val="FFFF00"/>
                </a:solidFill>
              </a:rPr>
              <a:t>M.</a:t>
            </a:r>
            <a:r>
              <a:rPr lang="en-US" sz="1700" b="1" dirty="0">
                <a:solidFill>
                  <a:srgbClr val="FFFF00"/>
                </a:solidFill>
              </a:rPr>
              <a:t> Grimm</a:t>
            </a:r>
            <a:r>
              <a:rPr lang="en-US" sz="1700" b="1" dirty="0"/>
              <a:t> </a:t>
            </a:r>
            <a:r>
              <a:rPr lang="el-GR" sz="1700" b="1" dirty="0"/>
              <a:t>–</a:t>
            </a:r>
            <a:r>
              <a:rPr lang="en-US" sz="1700" b="1" dirty="0"/>
              <a:t> </a:t>
            </a:r>
            <a:r>
              <a:rPr lang="en-US" sz="1700" b="1" dirty="0" err="1"/>
              <a:t>Fraunhofer</a:t>
            </a:r>
            <a:r>
              <a:rPr lang="en-US" sz="1700" b="1" dirty="0"/>
              <a:t> Institute</a:t>
            </a:r>
          </a:p>
          <a:p>
            <a:pPr>
              <a:lnSpc>
                <a:spcPct val="80000"/>
              </a:lnSpc>
            </a:pPr>
            <a:r>
              <a:rPr lang="en-US" sz="1700" b="1" dirty="0">
                <a:solidFill>
                  <a:srgbClr val="FFFF00"/>
                </a:solidFill>
              </a:rPr>
              <a:t>K. Marias</a:t>
            </a:r>
            <a:r>
              <a:rPr lang="en-US" sz="1700" b="1" dirty="0"/>
              <a:t> - Foundation for Research and Technology - Hellas</a:t>
            </a:r>
          </a:p>
          <a:p>
            <a:pPr>
              <a:lnSpc>
                <a:spcPct val="80000"/>
              </a:lnSpc>
            </a:pPr>
            <a:r>
              <a:rPr lang="en-US" sz="1700" b="1" dirty="0">
                <a:solidFill>
                  <a:srgbClr val="FFFF00"/>
                </a:solidFill>
              </a:rPr>
              <a:t>M. </a:t>
            </a:r>
            <a:r>
              <a:rPr lang="en-US" sz="1700" b="1" dirty="0" err="1">
                <a:solidFill>
                  <a:srgbClr val="FFFF00"/>
                </a:solidFill>
              </a:rPr>
              <a:t>Tsiknakis</a:t>
            </a:r>
            <a:r>
              <a:rPr lang="en-US" sz="1700" b="1" dirty="0"/>
              <a:t> – Foundation for Research and Technology – Hellas</a:t>
            </a:r>
          </a:p>
          <a:p>
            <a:pPr>
              <a:lnSpc>
                <a:spcPct val="80000"/>
              </a:lnSpc>
            </a:pPr>
            <a:r>
              <a:rPr lang="en-US" sz="1700" b="1" dirty="0"/>
              <a:t>and </a:t>
            </a:r>
            <a:r>
              <a:rPr lang="en-US" sz="1700" b="1" dirty="0" smtClean="0">
                <a:solidFill>
                  <a:srgbClr val="FFFF00"/>
                </a:solidFill>
              </a:rPr>
              <a:t>Many </a:t>
            </a:r>
            <a:r>
              <a:rPr lang="en-US" sz="1700" b="1" dirty="0">
                <a:solidFill>
                  <a:srgbClr val="FFFF00"/>
                </a:solidFill>
              </a:rPr>
              <a:t>Others</a:t>
            </a:r>
            <a:endParaRPr lang="el-GR" sz="1700" b="1" dirty="0">
              <a:solidFill>
                <a:srgbClr val="FFFF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 name="Slide Number Placeholder 4"/>
          <p:cNvSpPr>
            <a:spLocks noGrp="1"/>
          </p:cNvSpPr>
          <p:nvPr>
            <p:ph type="sldNum" sz="quarter" idx="11"/>
          </p:nvPr>
        </p:nvSpPr>
        <p:spPr/>
        <p:txBody>
          <a:bodyPr/>
          <a:lstStyle/>
          <a:p>
            <a:fld id="{B2E0ED2D-D694-4C15-9100-36B0CAEC91AD}" type="slidenum">
              <a:rPr lang="el-GR"/>
              <a:pPr/>
              <a:t>20</a:t>
            </a:fld>
            <a:endParaRPr lang="el-GR"/>
          </a:p>
        </p:txBody>
      </p:sp>
      <p:sp>
        <p:nvSpPr>
          <p:cNvPr id="1038338" name="Rectangle 2"/>
          <p:cNvSpPr>
            <a:spLocks noGrp="1" noRot="1" noChangeArrowheads="1"/>
          </p:cNvSpPr>
          <p:nvPr>
            <p:ph type="title"/>
          </p:nvPr>
        </p:nvSpPr>
        <p:spPr>
          <a:xfrm>
            <a:off x="457200" y="274638"/>
            <a:ext cx="8229600" cy="685800"/>
          </a:xfrm>
        </p:spPr>
        <p:txBody>
          <a:bodyPr/>
          <a:lstStyle/>
          <a:p>
            <a:r>
              <a:rPr lang="en-US" sz="3700" dirty="0">
                <a:solidFill>
                  <a:srgbClr val="FFFF00"/>
                </a:solidFill>
              </a:rPr>
              <a:t>Mesh Initialization</a:t>
            </a:r>
            <a:endParaRPr lang="el-GR" sz="3700" dirty="0">
              <a:solidFill>
                <a:srgbClr val="FFFF00"/>
              </a:solidFill>
              <a:latin typeface="Palatino Linotype" pitchFamily="18" charset="0"/>
            </a:endParaRPr>
          </a:p>
        </p:txBody>
      </p:sp>
      <p:sp>
        <p:nvSpPr>
          <p:cNvPr id="1038339" name="Rectangle 3"/>
          <p:cNvSpPr>
            <a:spLocks noGrp="1" noChangeArrowheads="1"/>
          </p:cNvSpPr>
          <p:nvPr>
            <p:ph type="body" idx="1"/>
          </p:nvPr>
        </p:nvSpPr>
        <p:spPr>
          <a:xfrm>
            <a:off x="5334000" y="765175"/>
            <a:ext cx="1066800" cy="457200"/>
          </a:xfrm>
        </p:spPr>
        <p:txBody>
          <a:bodyPr/>
          <a:lstStyle/>
          <a:p>
            <a:pPr algn="ctr">
              <a:lnSpc>
                <a:spcPct val="90000"/>
              </a:lnSpc>
              <a:buFont typeface="Wingdings" pitchFamily="2" charset="2"/>
              <a:buNone/>
            </a:pPr>
            <a:r>
              <a:rPr lang="en-US" sz="2600" b="1" dirty="0">
                <a:solidFill>
                  <a:srgbClr val="FFFF00"/>
                </a:solidFill>
              </a:rPr>
              <a:t>NBC</a:t>
            </a:r>
            <a:endParaRPr lang="el-GR" sz="2600" b="1" dirty="0">
              <a:solidFill>
                <a:srgbClr val="FFFF00"/>
              </a:solidFill>
              <a:latin typeface="Times New Roman" pitchFamily="18" charset="0"/>
            </a:endParaRPr>
          </a:p>
        </p:txBody>
      </p:sp>
      <p:grpSp>
        <p:nvGrpSpPr>
          <p:cNvPr id="2" name="Group 4"/>
          <p:cNvGrpSpPr>
            <a:grpSpLocks/>
          </p:cNvGrpSpPr>
          <p:nvPr/>
        </p:nvGrpSpPr>
        <p:grpSpPr bwMode="auto">
          <a:xfrm>
            <a:off x="1331913" y="1700213"/>
            <a:ext cx="2098675" cy="2671762"/>
            <a:chOff x="192" y="1293"/>
            <a:chExt cx="1322" cy="1683"/>
          </a:xfrm>
        </p:grpSpPr>
        <p:sp>
          <p:nvSpPr>
            <p:cNvPr id="1038341" name="Freeform 5"/>
            <p:cNvSpPr>
              <a:spLocks noChangeAspect="1"/>
            </p:cNvSpPr>
            <p:nvPr/>
          </p:nvSpPr>
          <p:spPr bwMode="auto">
            <a:xfrm>
              <a:off x="192" y="1293"/>
              <a:ext cx="1322" cy="1683"/>
            </a:xfrm>
            <a:custGeom>
              <a:avLst/>
              <a:gdLst/>
              <a:ahLst/>
              <a:cxnLst>
                <a:cxn ang="0">
                  <a:pos x="51" y="269"/>
                </a:cxn>
                <a:cxn ang="0">
                  <a:pos x="15" y="364"/>
                </a:cxn>
                <a:cxn ang="0">
                  <a:pos x="22" y="554"/>
                </a:cxn>
                <a:cxn ang="0">
                  <a:pos x="88" y="736"/>
                </a:cxn>
                <a:cxn ang="0">
                  <a:pos x="139" y="904"/>
                </a:cxn>
                <a:cxn ang="0">
                  <a:pos x="146" y="933"/>
                </a:cxn>
                <a:cxn ang="0">
                  <a:pos x="153" y="955"/>
                </a:cxn>
                <a:cxn ang="0">
                  <a:pos x="168" y="1020"/>
                </a:cxn>
                <a:cxn ang="0">
                  <a:pos x="212" y="1276"/>
                </a:cxn>
                <a:cxn ang="0">
                  <a:pos x="328" y="1414"/>
                </a:cxn>
                <a:cxn ang="0">
                  <a:pos x="459" y="1502"/>
                </a:cxn>
                <a:cxn ang="0">
                  <a:pos x="525" y="1589"/>
                </a:cxn>
                <a:cxn ang="0">
                  <a:pos x="547" y="1618"/>
                </a:cxn>
                <a:cxn ang="0">
                  <a:pos x="693" y="1626"/>
                </a:cxn>
                <a:cxn ang="0">
                  <a:pos x="824" y="1786"/>
                </a:cxn>
                <a:cxn ang="0">
                  <a:pos x="1006" y="1801"/>
                </a:cxn>
                <a:cxn ang="0">
                  <a:pos x="1247" y="1720"/>
                </a:cxn>
                <a:cxn ang="0">
                  <a:pos x="1291" y="1611"/>
                </a:cxn>
                <a:cxn ang="0">
                  <a:pos x="1334" y="1502"/>
                </a:cxn>
                <a:cxn ang="0">
                  <a:pos x="1371" y="1363"/>
                </a:cxn>
                <a:cxn ang="0">
                  <a:pos x="1422" y="1305"/>
                </a:cxn>
                <a:cxn ang="0">
                  <a:pos x="1436" y="1159"/>
                </a:cxn>
                <a:cxn ang="0">
                  <a:pos x="1415" y="1108"/>
                </a:cxn>
                <a:cxn ang="0">
                  <a:pos x="1385" y="1064"/>
                </a:cxn>
                <a:cxn ang="0">
                  <a:pos x="1356" y="736"/>
                </a:cxn>
                <a:cxn ang="0">
                  <a:pos x="1254" y="612"/>
                </a:cxn>
                <a:cxn ang="0">
                  <a:pos x="1232" y="590"/>
                </a:cxn>
                <a:cxn ang="0">
                  <a:pos x="1189" y="576"/>
                </a:cxn>
                <a:cxn ang="0">
                  <a:pos x="1123" y="532"/>
                </a:cxn>
                <a:cxn ang="0">
                  <a:pos x="1035" y="437"/>
                </a:cxn>
                <a:cxn ang="0">
                  <a:pos x="912" y="284"/>
                </a:cxn>
                <a:cxn ang="0">
                  <a:pos x="788" y="167"/>
                </a:cxn>
                <a:cxn ang="0">
                  <a:pos x="525" y="0"/>
                </a:cxn>
                <a:cxn ang="0">
                  <a:pos x="401" y="7"/>
                </a:cxn>
                <a:cxn ang="0">
                  <a:pos x="248" y="109"/>
                </a:cxn>
                <a:cxn ang="0">
                  <a:pos x="58" y="167"/>
                </a:cxn>
                <a:cxn ang="0">
                  <a:pos x="15" y="269"/>
                </a:cxn>
                <a:cxn ang="0">
                  <a:pos x="51" y="269"/>
                </a:cxn>
              </a:cxnLst>
              <a:rect l="0" t="0" r="r" b="b"/>
              <a:pathLst>
                <a:path w="1450" h="1846">
                  <a:moveTo>
                    <a:pt x="51" y="269"/>
                  </a:moveTo>
                  <a:cubicBezTo>
                    <a:pt x="13" y="327"/>
                    <a:pt x="24" y="296"/>
                    <a:pt x="15" y="364"/>
                  </a:cubicBezTo>
                  <a:cubicBezTo>
                    <a:pt x="17" y="427"/>
                    <a:pt x="18" y="491"/>
                    <a:pt x="22" y="554"/>
                  </a:cubicBezTo>
                  <a:cubicBezTo>
                    <a:pt x="26" y="616"/>
                    <a:pt x="69" y="678"/>
                    <a:pt x="88" y="736"/>
                  </a:cubicBezTo>
                  <a:cubicBezTo>
                    <a:pt x="107" y="792"/>
                    <a:pt x="112" y="851"/>
                    <a:pt x="139" y="904"/>
                  </a:cubicBezTo>
                  <a:cubicBezTo>
                    <a:pt x="141" y="914"/>
                    <a:pt x="143" y="923"/>
                    <a:pt x="146" y="933"/>
                  </a:cubicBezTo>
                  <a:cubicBezTo>
                    <a:pt x="148" y="940"/>
                    <a:pt x="151" y="948"/>
                    <a:pt x="153" y="955"/>
                  </a:cubicBezTo>
                  <a:cubicBezTo>
                    <a:pt x="158" y="977"/>
                    <a:pt x="168" y="1020"/>
                    <a:pt x="168" y="1020"/>
                  </a:cubicBezTo>
                  <a:cubicBezTo>
                    <a:pt x="175" y="1093"/>
                    <a:pt x="176" y="1204"/>
                    <a:pt x="212" y="1276"/>
                  </a:cubicBezTo>
                  <a:cubicBezTo>
                    <a:pt x="220" y="1292"/>
                    <a:pt x="309" y="1395"/>
                    <a:pt x="328" y="1414"/>
                  </a:cubicBezTo>
                  <a:cubicBezTo>
                    <a:pt x="366" y="1452"/>
                    <a:pt x="419" y="1468"/>
                    <a:pt x="459" y="1502"/>
                  </a:cubicBezTo>
                  <a:cubicBezTo>
                    <a:pt x="488" y="1527"/>
                    <a:pt x="502" y="1559"/>
                    <a:pt x="525" y="1589"/>
                  </a:cubicBezTo>
                  <a:cubicBezTo>
                    <a:pt x="532" y="1599"/>
                    <a:pt x="535" y="1615"/>
                    <a:pt x="547" y="1618"/>
                  </a:cubicBezTo>
                  <a:cubicBezTo>
                    <a:pt x="595" y="1628"/>
                    <a:pt x="644" y="1623"/>
                    <a:pt x="693" y="1626"/>
                  </a:cubicBezTo>
                  <a:cubicBezTo>
                    <a:pt x="747" y="1643"/>
                    <a:pt x="769" y="1750"/>
                    <a:pt x="824" y="1786"/>
                  </a:cubicBezTo>
                  <a:cubicBezTo>
                    <a:pt x="875" y="1819"/>
                    <a:pt x="945" y="1798"/>
                    <a:pt x="1006" y="1801"/>
                  </a:cubicBezTo>
                  <a:cubicBezTo>
                    <a:pt x="1334" y="1789"/>
                    <a:pt x="1161" y="1846"/>
                    <a:pt x="1247" y="1720"/>
                  </a:cubicBezTo>
                  <a:cubicBezTo>
                    <a:pt x="1255" y="1677"/>
                    <a:pt x="1266" y="1647"/>
                    <a:pt x="1291" y="1611"/>
                  </a:cubicBezTo>
                  <a:cubicBezTo>
                    <a:pt x="1301" y="1568"/>
                    <a:pt x="1313" y="1544"/>
                    <a:pt x="1334" y="1502"/>
                  </a:cubicBezTo>
                  <a:cubicBezTo>
                    <a:pt x="1355" y="1459"/>
                    <a:pt x="1350" y="1405"/>
                    <a:pt x="1371" y="1363"/>
                  </a:cubicBezTo>
                  <a:cubicBezTo>
                    <a:pt x="1381" y="1344"/>
                    <a:pt x="1408" y="1319"/>
                    <a:pt x="1422" y="1305"/>
                  </a:cubicBezTo>
                  <a:cubicBezTo>
                    <a:pt x="1450" y="1247"/>
                    <a:pt x="1450" y="1239"/>
                    <a:pt x="1436" y="1159"/>
                  </a:cubicBezTo>
                  <a:cubicBezTo>
                    <a:pt x="1433" y="1141"/>
                    <a:pt x="1424" y="1124"/>
                    <a:pt x="1415" y="1108"/>
                  </a:cubicBezTo>
                  <a:cubicBezTo>
                    <a:pt x="1406" y="1093"/>
                    <a:pt x="1385" y="1064"/>
                    <a:pt x="1385" y="1064"/>
                  </a:cubicBezTo>
                  <a:cubicBezTo>
                    <a:pt x="1351" y="958"/>
                    <a:pt x="1396" y="841"/>
                    <a:pt x="1356" y="736"/>
                  </a:cubicBezTo>
                  <a:cubicBezTo>
                    <a:pt x="1333" y="676"/>
                    <a:pt x="1308" y="648"/>
                    <a:pt x="1254" y="612"/>
                  </a:cubicBezTo>
                  <a:cubicBezTo>
                    <a:pt x="1245" y="606"/>
                    <a:pt x="1241" y="595"/>
                    <a:pt x="1232" y="590"/>
                  </a:cubicBezTo>
                  <a:cubicBezTo>
                    <a:pt x="1219" y="583"/>
                    <a:pt x="1189" y="576"/>
                    <a:pt x="1189" y="576"/>
                  </a:cubicBezTo>
                  <a:cubicBezTo>
                    <a:pt x="1167" y="561"/>
                    <a:pt x="1139" y="553"/>
                    <a:pt x="1123" y="532"/>
                  </a:cubicBezTo>
                  <a:cubicBezTo>
                    <a:pt x="1098" y="498"/>
                    <a:pt x="1070" y="461"/>
                    <a:pt x="1035" y="437"/>
                  </a:cubicBezTo>
                  <a:cubicBezTo>
                    <a:pt x="1000" y="384"/>
                    <a:pt x="965" y="322"/>
                    <a:pt x="912" y="284"/>
                  </a:cubicBezTo>
                  <a:cubicBezTo>
                    <a:pt x="880" y="236"/>
                    <a:pt x="831" y="204"/>
                    <a:pt x="788" y="167"/>
                  </a:cubicBezTo>
                  <a:cubicBezTo>
                    <a:pt x="706" y="96"/>
                    <a:pt x="635" y="17"/>
                    <a:pt x="525" y="0"/>
                  </a:cubicBezTo>
                  <a:cubicBezTo>
                    <a:pt x="484" y="2"/>
                    <a:pt x="442" y="1"/>
                    <a:pt x="401" y="7"/>
                  </a:cubicBezTo>
                  <a:cubicBezTo>
                    <a:pt x="343" y="15"/>
                    <a:pt x="295" y="79"/>
                    <a:pt x="248" y="109"/>
                  </a:cubicBezTo>
                  <a:cubicBezTo>
                    <a:pt x="197" y="184"/>
                    <a:pt x="162" y="162"/>
                    <a:pt x="58" y="167"/>
                  </a:cubicBezTo>
                  <a:cubicBezTo>
                    <a:pt x="52" y="176"/>
                    <a:pt x="0" y="250"/>
                    <a:pt x="15" y="269"/>
                  </a:cubicBezTo>
                  <a:cubicBezTo>
                    <a:pt x="23" y="278"/>
                    <a:pt x="39" y="269"/>
                    <a:pt x="51" y="269"/>
                  </a:cubicBezTo>
                  <a:close/>
                </a:path>
              </a:pathLst>
            </a:custGeom>
            <a:solidFill>
              <a:srgbClr val="CCFFFF"/>
            </a:solidFill>
            <a:ln w="9525">
              <a:solidFill>
                <a:schemeClr val="tx1"/>
              </a:solidFill>
              <a:round/>
              <a:headEnd/>
              <a:tailEnd/>
            </a:ln>
            <a:effectLst/>
          </p:spPr>
          <p:txBody>
            <a:bodyPr/>
            <a:lstStyle/>
            <a:p>
              <a:endParaRPr lang="en-US"/>
            </a:p>
          </p:txBody>
        </p:sp>
        <p:sp>
          <p:nvSpPr>
            <p:cNvPr id="1038342" name="Freeform 6"/>
            <p:cNvSpPr>
              <a:spLocks noChangeAspect="1"/>
            </p:cNvSpPr>
            <p:nvPr/>
          </p:nvSpPr>
          <p:spPr bwMode="auto">
            <a:xfrm>
              <a:off x="299" y="1446"/>
              <a:ext cx="1090" cy="1389"/>
            </a:xfrm>
            <a:custGeom>
              <a:avLst/>
              <a:gdLst/>
              <a:ahLst/>
              <a:cxnLst>
                <a:cxn ang="0">
                  <a:pos x="424" y="17"/>
                </a:cxn>
                <a:cxn ang="0">
                  <a:pos x="329" y="10"/>
                </a:cxn>
                <a:cxn ang="0">
                  <a:pos x="286" y="24"/>
                </a:cxn>
                <a:cxn ang="0">
                  <a:pos x="132" y="97"/>
                </a:cxn>
                <a:cxn ang="0">
                  <a:pos x="111" y="112"/>
                </a:cxn>
                <a:cxn ang="0">
                  <a:pos x="67" y="141"/>
                </a:cxn>
                <a:cxn ang="0">
                  <a:pos x="45" y="156"/>
                </a:cxn>
                <a:cxn ang="0">
                  <a:pos x="16" y="199"/>
                </a:cxn>
                <a:cxn ang="0">
                  <a:pos x="23" y="287"/>
                </a:cxn>
                <a:cxn ang="0">
                  <a:pos x="74" y="396"/>
                </a:cxn>
                <a:cxn ang="0">
                  <a:pos x="118" y="557"/>
                </a:cxn>
                <a:cxn ang="0">
                  <a:pos x="125" y="615"/>
                </a:cxn>
                <a:cxn ang="0">
                  <a:pos x="132" y="688"/>
                </a:cxn>
                <a:cxn ang="0">
                  <a:pos x="169" y="805"/>
                </a:cxn>
                <a:cxn ang="0">
                  <a:pos x="227" y="1045"/>
                </a:cxn>
                <a:cxn ang="0">
                  <a:pos x="337" y="1133"/>
                </a:cxn>
                <a:cxn ang="0">
                  <a:pos x="366" y="1155"/>
                </a:cxn>
                <a:cxn ang="0">
                  <a:pos x="380" y="1176"/>
                </a:cxn>
                <a:cxn ang="0">
                  <a:pos x="402" y="1184"/>
                </a:cxn>
                <a:cxn ang="0">
                  <a:pos x="468" y="1227"/>
                </a:cxn>
                <a:cxn ang="0">
                  <a:pos x="526" y="1286"/>
                </a:cxn>
                <a:cxn ang="0">
                  <a:pos x="672" y="1330"/>
                </a:cxn>
                <a:cxn ang="0">
                  <a:pos x="694" y="1344"/>
                </a:cxn>
                <a:cxn ang="0">
                  <a:pos x="716" y="1351"/>
                </a:cxn>
                <a:cxn ang="0">
                  <a:pos x="803" y="1402"/>
                </a:cxn>
                <a:cxn ang="0">
                  <a:pos x="913" y="1446"/>
                </a:cxn>
                <a:cxn ang="0">
                  <a:pos x="956" y="1461"/>
                </a:cxn>
                <a:cxn ang="0">
                  <a:pos x="1036" y="1453"/>
                </a:cxn>
                <a:cxn ang="0">
                  <a:pos x="1080" y="1410"/>
                </a:cxn>
                <a:cxn ang="0">
                  <a:pos x="1124" y="1322"/>
                </a:cxn>
                <a:cxn ang="0">
                  <a:pos x="1146" y="1257"/>
                </a:cxn>
                <a:cxn ang="0">
                  <a:pos x="1182" y="1140"/>
                </a:cxn>
                <a:cxn ang="0">
                  <a:pos x="1197" y="1089"/>
                </a:cxn>
                <a:cxn ang="0">
                  <a:pos x="1131" y="841"/>
                </a:cxn>
                <a:cxn ang="0">
                  <a:pos x="1124" y="819"/>
                </a:cxn>
                <a:cxn ang="0">
                  <a:pos x="1095" y="775"/>
                </a:cxn>
                <a:cxn ang="0">
                  <a:pos x="1029" y="651"/>
                </a:cxn>
                <a:cxn ang="0">
                  <a:pos x="964" y="535"/>
                </a:cxn>
                <a:cxn ang="0">
                  <a:pos x="927" y="469"/>
                </a:cxn>
                <a:cxn ang="0">
                  <a:pos x="825" y="345"/>
                </a:cxn>
                <a:cxn ang="0">
                  <a:pos x="803" y="323"/>
                </a:cxn>
                <a:cxn ang="0">
                  <a:pos x="789" y="301"/>
                </a:cxn>
                <a:cxn ang="0">
                  <a:pos x="701" y="243"/>
                </a:cxn>
                <a:cxn ang="0">
                  <a:pos x="665" y="199"/>
                </a:cxn>
                <a:cxn ang="0">
                  <a:pos x="621" y="156"/>
                </a:cxn>
                <a:cxn ang="0">
                  <a:pos x="599" y="141"/>
                </a:cxn>
                <a:cxn ang="0">
                  <a:pos x="512" y="61"/>
                </a:cxn>
                <a:cxn ang="0">
                  <a:pos x="446" y="24"/>
                </a:cxn>
                <a:cxn ang="0">
                  <a:pos x="424" y="17"/>
                </a:cxn>
              </a:cxnLst>
              <a:rect l="0" t="0" r="r" b="b"/>
              <a:pathLst>
                <a:path w="1197" h="1463">
                  <a:moveTo>
                    <a:pt x="424" y="17"/>
                  </a:moveTo>
                  <a:cubicBezTo>
                    <a:pt x="385" y="8"/>
                    <a:pt x="371" y="0"/>
                    <a:pt x="329" y="10"/>
                  </a:cubicBezTo>
                  <a:cubicBezTo>
                    <a:pt x="314" y="14"/>
                    <a:pt x="286" y="24"/>
                    <a:pt x="286" y="24"/>
                  </a:cubicBezTo>
                  <a:cubicBezTo>
                    <a:pt x="239" y="56"/>
                    <a:pt x="179" y="65"/>
                    <a:pt x="132" y="97"/>
                  </a:cubicBezTo>
                  <a:cubicBezTo>
                    <a:pt x="125" y="102"/>
                    <a:pt x="118" y="107"/>
                    <a:pt x="111" y="112"/>
                  </a:cubicBezTo>
                  <a:cubicBezTo>
                    <a:pt x="96" y="122"/>
                    <a:pt x="82" y="131"/>
                    <a:pt x="67" y="141"/>
                  </a:cubicBezTo>
                  <a:cubicBezTo>
                    <a:pt x="60" y="146"/>
                    <a:pt x="45" y="156"/>
                    <a:pt x="45" y="156"/>
                  </a:cubicBezTo>
                  <a:cubicBezTo>
                    <a:pt x="35" y="170"/>
                    <a:pt x="26" y="185"/>
                    <a:pt x="16" y="199"/>
                  </a:cubicBezTo>
                  <a:cubicBezTo>
                    <a:pt x="0" y="223"/>
                    <a:pt x="19" y="258"/>
                    <a:pt x="23" y="287"/>
                  </a:cubicBezTo>
                  <a:cubicBezTo>
                    <a:pt x="28" y="323"/>
                    <a:pt x="54" y="367"/>
                    <a:pt x="74" y="396"/>
                  </a:cubicBezTo>
                  <a:cubicBezTo>
                    <a:pt x="91" y="449"/>
                    <a:pt x="110" y="502"/>
                    <a:pt x="118" y="557"/>
                  </a:cubicBezTo>
                  <a:cubicBezTo>
                    <a:pt x="121" y="576"/>
                    <a:pt x="123" y="596"/>
                    <a:pt x="125" y="615"/>
                  </a:cubicBezTo>
                  <a:cubicBezTo>
                    <a:pt x="128" y="639"/>
                    <a:pt x="128" y="664"/>
                    <a:pt x="132" y="688"/>
                  </a:cubicBezTo>
                  <a:cubicBezTo>
                    <a:pt x="138" y="729"/>
                    <a:pt x="160" y="765"/>
                    <a:pt x="169" y="805"/>
                  </a:cubicBezTo>
                  <a:cubicBezTo>
                    <a:pt x="186" y="886"/>
                    <a:pt x="202" y="966"/>
                    <a:pt x="227" y="1045"/>
                  </a:cubicBezTo>
                  <a:cubicBezTo>
                    <a:pt x="233" y="1063"/>
                    <a:pt x="324" y="1123"/>
                    <a:pt x="337" y="1133"/>
                  </a:cubicBezTo>
                  <a:cubicBezTo>
                    <a:pt x="347" y="1140"/>
                    <a:pt x="357" y="1146"/>
                    <a:pt x="366" y="1155"/>
                  </a:cubicBezTo>
                  <a:cubicBezTo>
                    <a:pt x="372" y="1161"/>
                    <a:pt x="373" y="1171"/>
                    <a:pt x="380" y="1176"/>
                  </a:cubicBezTo>
                  <a:cubicBezTo>
                    <a:pt x="386" y="1181"/>
                    <a:pt x="395" y="1180"/>
                    <a:pt x="402" y="1184"/>
                  </a:cubicBezTo>
                  <a:cubicBezTo>
                    <a:pt x="425" y="1197"/>
                    <a:pt x="446" y="1213"/>
                    <a:pt x="468" y="1227"/>
                  </a:cubicBezTo>
                  <a:cubicBezTo>
                    <a:pt x="494" y="1244"/>
                    <a:pt x="497" y="1273"/>
                    <a:pt x="526" y="1286"/>
                  </a:cubicBezTo>
                  <a:cubicBezTo>
                    <a:pt x="572" y="1306"/>
                    <a:pt x="624" y="1317"/>
                    <a:pt x="672" y="1330"/>
                  </a:cubicBezTo>
                  <a:cubicBezTo>
                    <a:pt x="679" y="1335"/>
                    <a:pt x="686" y="1340"/>
                    <a:pt x="694" y="1344"/>
                  </a:cubicBezTo>
                  <a:cubicBezTo>
                    <a:pt x="701" y="1347"/>
                    <a:pt x="709" y="1347"/>
                    <a:pt x="716" y="1351"/>
                  </a:cubicBezTo>
                  <a:cubicBezTo>
                    <a:pt x="749" y="1370"/>
                    <a:pt x="767" y="1391"/>
                    <a:pt x="803" y="1402"/>
                  </a:cubicBezTo>
                  <a:cubicBezTo>
                    <a:pt x="836" y="1425"/>
                    <a:pt x="875" y="1434"/>
                    <a:pt x="913" y="1446"/>
                  </a:cubicBezTo>
                  <a:cubicBezTo>
                    <a:pt x="927" y="1451"/>
                    <a:pt x="956" y="1461"/>
                    <a:pt x="956" y="1461"/>
                  </a:cubicBezTo>
                  <a:cubicBezTo>
                    <a:pt x="983" y="1458"/>
                    <a:pt x="1011" y="1463"/>
                    <a:pt x="1036" y="1453"/>
                  </a:cubicBezTo>
                  <a:cubicBezTo>
                    <a:pt x="1055" y="1445"/>
                    <a:pt x="1080" y="1410"/>
                    <a:pt x="1080" y="1410"/>
                  </a:cubicBezTo>
                  <a:cubicBezTo>
                    <a:pt x="1091" y="1380"/>
                    <a:pt x="1106" y="1348"/>
                    <a:pt x="1124" y="1322"/>
                  </a:cubicBezTo>
                  <a:cubicBezTo>
                    <a:pt x="1131" y="1300"/>
                    <a:pt x="1146" y="1257"/>
                    <a:pt x="1146" y="1257"/>
                  </a:cubicBezTo>
                  <a:cubicBezTo>
                    <a:pt x="1151" y="1211"/>
                    <a:pt x="1143" y="1167"/>
                    <a:pt x="1182" y="1140"/>
                  </a:cubicBezTo>
                  <a:cubicBezTo>
                    <a:pt x="1186" y="1128"/>
                    <a:pt x="1197" y="1101"/>
                    <a:pt x="1197" y="1089"/>
                  </a:cubicBezTo>
                  <a:cubicBezTo>
                    <a:pt x="1197" y="1037"/>
                    <a:pt x="1184" y="877"/>
                    <a:pt x="1131" y="841"/>
                  </a:cubicBezTo>
                  <a:cubicBezTo>
                    <a:pt x="1129" y="834"/>
                    <a:pt x="1128" y="826"/>
                    <a:pt x="1124" y="819"/>
                  </a:cubicBezTo>
                  <a:cubicBezTo>
                    <a:pt x="1116" y="804"/>
                    <a:pt x="1101" y="792"/>
                    <a:pt x="1095" y="775"/>
                  </a:cubicBezTo>
                  <a:cubicBezTo>
                    <a:pt x="1078" y="724"/>
                    <a:pt x="1076" y="683"/>
                    <a:pt x="1029" y="651"/>
                  </a:cubicBezTo>
                  <a:cubicBezTo>
                    <a:pt x="1003" y="613"/>
                    <a:pt x="984" y="576"/>
                    <a:pt x="964" y="535"/>
                  </a:cubicBezTo>
                  <a:cubicBezTo>
                    <a:pt x="953" y="512"/>
                    <a:pt x="927" y="469"/>
                    <a:pt x="927" y="469"/>
                  </a:cubicBezTo>
                  <a:cubicBezTo>
                    <a:pt x="909" y="412"/>
                    <a:pt x="868" y="381"/>
                    <a:pt x="825" y="345"/>
                  </a:cubicBezTo>
                  <a:cubicBezTo>
                    <a:pt x="817" y="338"/>
                    <a:pt x="810" y="331"/>
                    <a:pt x="803" y="323"/>
                  </a:cubicBezTo>
                  <a:cubicBezTo>
                    <a:pt x="797" y="316"/>
                    <a:pt x="796" y="307"/>
                    <a:pt x="789" y="301"/>
                  </a:cubicBezTo>
                  <a:cubicBezTo>
                    <a:pt x="764" y="279"/>
                    <a:pt x="729" y="262"/>
                    <a:pt x="701" y="243"/>
                  </a:cubicBezTo>
                  <a:cubicBezTo>
                    <a:pt x="669" y="221"/>
                    <a:pt x="688" y="224"/>
                    <a:pt x="665" y="199"/>
                  </a:cubicBezTo>
                  <a:cubicBezTo>
                    <a:pt x="651" y="184"/>
                    <a:pt x="638" y="168"/>
                    <a:pt x="621" y="156"/>
                  </a:cubicBezTo>
                  <a:cubicBezTo>
                    <a:pt x="614" y="151"/>
                    <a:pt x="606" y="147"/>
                    <a:pt x="599" y="141"/>
                  </a:cubicBezTo>
                  <a:cubicBezTo>
                    <a:pt x="569" y="114"/>
                    <a:pt x="543" y="86"/>
                    <a:pt x="512" y="61"/>
                  </a:cubicBezTo>
                  <a:cubicBezTo>
                    <a:pt x="480" y="36"/>
                    <a:pt x="476" y="34"/>
                    <a:pt x="446" y="24"/>
                  </a:cubicBezTo>
                  <a:cubicBezTo>
                    <a:pt x="439" y="22"/>
                    <a:pt x="424" y="17"/>
                    <a:pt x="424" y="17"/>
                  </a:cubicBezTo>
                  <a:close/>
                </a:path>
              </a:pathLst>
            </a:custGeom>
            <a:gradFill rotWithShape="0">
              <a:gsLst>
                <a:gs pos="0">
                  <a:srgbClr val="81FFFF"/>
                </a:gs>
                <a:gs pos="100000">
                  <a:srgbClr val="81FFFF">
                    <a:gamma/>
                    <a:shade val="86275"/>
                    <a:invGamma/>
                  </a:srgbClr>
                </a:gs>
              </a:gsLst>
              <a:path path="rect">
                <a:fillToRect l="50000" t="50000" r="50000" b="50000"/>
              </a:path>
            </a:gradFill>
            <a:ln w="9525">
              <a:noFill/>
              <a:round/>
              <a:headEnd/>
              <a:tailEnd/>
            </a:ln>
            <a:effectLst/>
          </p:spPr>
          <p:txBody>
            <a:bodyPr/>
            <a:lstStyle/>
            <a:p>
              <a:endParaRPr lang="en-US"/>
            </a:p>
          </p:txBody>
        </p:sp>
        <p:sp>
          <p:nvSpPr>
            <p:cNvPr id="1038343" name="Freeform 7"/>
            <p:cNvSpPr>
              <a:spLocks noChangeAspect="1"/>
            </p:cNvSpPr>
            <p:nvPr/>
          </p:nvSpPr>
          <p:spPr bwMode="auto">
            <a:xfrm>
              <a:off x="528" y="1677"/>
              <a:ext cx="721" cy="915"/>
            </a:xfrm>
            <a:custGeom>
              <a:avLst/>
              <a:gdLst/>
              <a:ahLst/>
              <a:cxnLst>
                <a:cxn ang="0">
                  <a:pos x="88" y="95"/>
                </a:cxn>
                <a:cxn ang="0">
                  <a:pos x="22" y="255"/>
                </a:cxn>
                <a:cxn ang="0">
                  <a:pos x="0" y="321"/>
                </a:cxn>
                <a:cxn ang="0">
                  <a:pos x="59" y="496"/>
                </a:cxn>
                <a:cxn ang="0">
                  <a:pos x="88" y="576"/>
                </a:cxn>
                <a:cxn ang="0">
                  <a:pos x="132" y="758"/>
                </a:cxn>
                <a:cxn ang="0">
                  <a:pos x="423" y="882"/>
                </a:cxn>
                <a:cxn ang="0">
                  <a:pos x="525" y="940"/>
                </a:cxn>
                <a:cxn ang="0">
                  <a:pos x="569" y="977"/>
                </a:cxn>
                <a:cxn ang="0">
                  <a:pos x="657" y="1006"/>
                </a:cxn>
                <a:cxn ang="0">
                  <a:pos x="722" y="955"/>
                </a:cxn>
                <a:cxn ang="0">
                  <a:pos x="759" y="846"/>
                </a:cxn>
                <a:cxn ang="0">
                  <a:pos x="759" y="568"/>
                </a:cxn>
                <a:cxn ang="0">
                  <a:pos x="679" y="488"/>
                </a:cxn>
                <a:cxn ang="0">
                  <a:pos x="584" y="379"/>
                </a:cxn>
                <a:cxn ang="0">
                  <a:pos x="504" y="291"/>
                </a:cxn>
                <a:cxn ang="0">
                  <a:pos x="416" y="175"/>
                </a:cxn>
                <a:cxn ang="0">
                  <a:pos x="380" y="102"/>
                </a:cxn>
                <a:cxn ang="0">
                  <a:pos x="321" y="43"/>
                </a:cxn>
                <a:cxn ang="0">
                  <a:pos x="278" y="29"/>
                </a:cxn>
                <a:cxn ang="0">
                  <a:pos x="197" y="0"/>
                </a:cxn>
                <a:cxn ang="0">
                  <a:pos x="103" y="7"/>
                </a:cxn>
                <a:cxn ang="0">
                  <a:pos x="81" y="22"/>
                </a:cxn>
                <a:cxn ang="0">
                  <a:pos x="88" y="95"/>
                </a:cxn>
              </a:cxnLst>
              <a:rect l="0" t="0" r="r" b="b"/>
              <a:pathLst>
                <a:path w="793" h="1006">
                  <a:moveTo>
                    <a:pt x="88" y="95"/>
                  </a:moveTo>
                  <a:cubicBezTo>
                    <a:pt x="79" y="153"/>
                    <a:pt x="55" y="206"/>
                    <a:pt x="22" y="255"/>
                  </a:cubicBezTo>
                  <a:cubicBezTo>
                    <a:pt x="6" y="306"/>
                    <a:pt x="13" y="285"/>
                    <a:pt x="0" y="321"/>
                  </a:cubicBezTo>
                  <a:cubicBezTo>
                    <a:pt x="7" y="379"/>
                    <a:pt x="25" y="446"/>
                    <a:pt x="59" y="496"/>
                  </a:cubicBezTo>
                  <a:cubicBezTo>
                    <a:pt x="66" y="524"/>
                    <a:pt x="83" y="548"/>
                    <a:pt x="88" y="576"/>
                  </a:cubicBezTo>
                  <a:cubicBezTo>
                    <a:pt x="95" y="611"/>
                    <a:pt x="104" y="722"/>
                    <a:pt x="132" y="758"/>
                  </a:cubicBezTo>
                  <a:cubicBezTo>
                    <a:pt x="199" y="845"/>
                    <a:pt x="320" y="868"/>
                    <a:pt x="423" y="882"/>
                  </a:cubicBezTo>
                  <a:cubicBezTo>
                    <a:pt x="461" y="894"/>
                    <a:pt x="495" y="914"/>
                    <a:pt x="525" y="940"/>
                  </a:cubicBezTo>
                  <a:cubicBezTo>
                    <a:pt x="542" y="955"/>
                    <a:pt x="548" y="968"/>
                    <a:pt x="569" y="977"/>
                  </a:cubicBezTo>
                  <a:cubicBezTo>
                    <a:pt x="595" y="988"/>
                    <a:pt x="629" y="997"/>
                    <a:pt x="657" y="1006"/>
                  </a:cubicBezTo>
                  <a:cubicBezTo>
                    <a:pt x="692" y="997"/>
                    <a:pt x="703" y="985"/>
                    <a:pt x="722" y="955"/>
                  </a:cubicBezTo>
                  <a:cubicBezTo>
                    <a:pt x="732" y="918"/>
                    <a:pt x="745" y="882"/>
                    <a:pt x="759" y="846"/>
                  </a:cubicBezTo>
                  <a:cubicBezTo>
                    <a:pt x="763" y="776"/>
                    <a:pt x="793" y="634"/>
                    <a:pt x="759" y="568"/>
                  </a:cubicBezTo>
                  <a:cubicBezTo>
                    <a:pt x="745" y="540"/>
                    <a:pt x="698" y="508"/>
                    <a:pt x="679" y="488"/>
                  </a:cubicBezTo>
                  <a:cubicBezTo>
                    <a:pt x="645" y="454"/>
                    <a:pt x="616" y="415"/>
                    <a:pt x="584" y="379"/>
                  </a:cubicBezTo>
                  <a:cubicBezTo>
                    <a:pt x="556" y="347"/>
                    <a:pt x="527" y="325"/>
                    <a:pt x="504" y="291"/>
                  </a:cubicBezTo>
                  <a:cubicBezTo>
                    <a:pt x="476" y="250"/>
                    <a:pt x="444" y="214"/>
                    <a:pt x="416" y="175"/>
                  </a:cubicBezTo>
                  <a:cubicBezTo>
                    <a:pt x="400" y="153"/>
                    <a:pt x="394" y="123"/>
                    <a:pt x="380" y="102"/>
                  </a:cubicBezTo>
                  <a:cubicBezTo>
                    <a:pt x="368" y="84"/>
                    <a:pt x="341" y="52"/>
                    <a:pt x="321" y="43"/>
                  </a:cubicBezTo>
                  <a:cubicBezTo>
                    <a:pt x="307" y="37"/>
                    <a:pt x="278" y="29"/>
                    <a:pt x="278" y="29"/>
                  </a:cubicBezTo>
                  <a:cubicBezTo>
                    <a:pt x="250" y="10"/>
                    <a:pt x="231" y="6"/>
                    <a:pt x="197" y="0"/>
                  </a:cubicBezTo>
                  <a:cubicBezTo>
                    <a:pt x="166" y="2"/>
                    <a:pt x="134" y="3"/>
                    <a:pt x="103" y="7"/>
                  </a:cubicBezTo>
                  <a:cubicBezTo>
                    <a:pt x="78" y="10"/>
                    <a:pt x="81" y="8"/>
                    <a:pt x="81" y="22"/>
                  </a:cubicBezTo>
                  <a:lnTo>
                    <a:pt x="88" y="95"/>
                  </a:lnTo>
                  <a:close/>
                </a:path>
              </a:pathLst>
            </a:custGeom>
            <a:gradFill rotWithShape="0">
              <a:gsLst>
                <a:gs pos="0">
                  <a:srgbClr val="00D3CE"/>
                </a:gs>
                <a:gs pos="100000">
                  <a:srgbClr val="00D3CE">
                    <a:gamma/>
                    <a:shade val="86275"/>
                    <a:invGamma/>
                  </a:srgbClr>
                </a:gs>
              </a:gsLst>
              <a:path path="rect">
                <a:fillToRect l="50000" t="50000" r="50000" b="50000"/>
              </a:path>
            </a:gradFill>
            <a:ln w="9525">
              <a:noFill/>
              <a:round/>
              <a:headEnd/>
              <a:tailEnd/>
            </a:ln>
            <a:effectLst/>
          </p:spPr>
          <p:txBody>
            <a:bodyPr/>
            <a:lstStyle/>
            <a:p>
              <a:endParaRPr lang="en-US"/>
            </a:p>
          </p:txBody>
        </p:sp>
      </p:grpSp>
      <p:grpSp>
        <p:nvGrpSpPr>
          <p:cNvPr id="3" name="Group 8"/>
          <p:cNvGrpSpPr>
            <a:grpSpLocks/>
          </p:cNvGrpSpPr>
          <p:nvPr/>
        </p:nvGrpSpPr>
        <p:grpSpPr bwMode="auto">
          <a:xfrm>
            <a:off x="4953000" y="1222375"/>
            <a:ext cx="1828800" cy="304800"/>
            <a:chOff x="3120" y="1104"/>
            <a:chExt cx="1152" cy="384"/>
          </a:xfrm>
        </p:grpSpPr>
        <p:sp>
          <p:nvSpPr>
            <p:cNvPr id="1038345" name="Line 9"/>
            <p:cNvSpPr>
              <a:spLocks noChangeShapeType="1"/>
            </p:cNvSpPr>
            <p:nvPr/>
          </p:nvSpPr>
          <p:spPr bwMode="auto">
            <a:xfrm flipH="1">
              <a:off x="3120" y="1104"/>
              <a:ext cx="384" cy="384"/>
            </a:xfrm>
            <a:prstGeom prst="line">
              <a:avLst/>
            </a:prstGeom>
            <a:noFill/>
            <a:ln w="9525">
              <a:solidFill>
                <a:srgbClr val="FFFF00"/>
              </a:solidFill>
              <a:round/>
              <a:headEnd/>
              <a:tailEnd type="triangle" w="med" len="med"/>
            </a:ln>
            <a:effectLst/>
          </p:spPr>
          <p:txBody>
            <a:bodyPr>
              <a:spAutoFit/>
            </a:bodyPr>
            <a:lstStyle/>
            <a:p>
              <a:endParaRPr lang="en-US"/>
            </a:p>
          </p:txBody>
        </p:sp>
        <p:sp>
          <p:nvSpPr>
            <p:cNvPr id="1038346" name="Line 10"/>
            <p:cNvSpPr>
              <a:spLocks noChangeShapeType="1"/>
            </p:cNvSpPr>
            <p:nvPr/>
          </p:nvSpPr>
          <p:spPr bwMode="auto">
            <a:xfrm flipH="1">
              <a:off x="3456" y="1104"/>
              <a:ext cx="144" cy="384"/>
            </a:xfrm>
            <a:prstGeom prst="line">
              <a:avLst/>
            </a:prstGeom>
            <a:noFill/>
            <a:ln w="9525">
              <a:solidFill>
                <a:srgbClr val="FFFF00"/>
              </a:solidFill>
              <a:round/>
              <a:headEnd/>
              <a:tailEnd type="triangle" w="med" len="med"/>
            </a:ln>
            <a:effectLst/>
          </p:spPr>
          <p:txBody>
            <a:bodyPr>
              <a:spAutoFit/>
            </a:bodyPr>
            <a:lstStyle/>
            <a:p>
              <a:endParaRPr lang="en-US"/>
            </a:p>
          </p:txBody>
        </p:sp>
        <p:sp>
          <p:nvSpPr>
            <p:cNvPr id="1038347" name="Line 11"/>
            <p:cNvSpPr>
              <a:spLocks noChangeShapeType="1"/>
            </p:cNvSpPr>
            <p:nvPr/>
          </p:nvSpPr>
          <p:spPr bwMode="auto">
            <a:xfrm>
              <a:off x="3696" y="1104"/>
              <a:ext cx="0" cy="384"/>
            </a:xfrm>
            <a:prstGeom prst="line">
              <a:avLst/>
            </a:prstGeom>
            <a:noFill/>
            <a:ln w="9525">
              <a:solidFill>
                <a:srgbClr val="FFFF00"/>
              </a:solidFill>
              <a:round/>
              <a:headEnd/>
              <a:tailEnd type="triangle" w="med" len="med"/>
            </a:ln>
            <a:effectLst/>
          </p:spPr>
          <p:txBody>
            <a:bodyPr>
              <a:spAutoFit/>
            </a:bodyPr>
            <a:lstStyle/>
            <a:p>
              <a:endParaRPr lang="en-US"/>
            </a:p>
          </p:txBody>
        </p:sp>
        <p:sp>
          <p:nvSpPr>
            <p:cNvPr id="1038348" name="Line 12"/>
            <p:cNvSpPr>
              <a:spLocks noChangeShapeType="1"/>
            </p:cNvSpPr>
            <p:nvPr/>
          </p:nvSpPr>
          <p:spPr bwMode="auto">
            <a:xfrm>
              <a:off x="3792" y="1104"/>
              <a:ext cx="192" cy="384"/>
            </a:xfrm>
            <a:prstGeom prst="line">
              <a:avLst/>
            </a:prstGeom>
            <a:noFill/>
            <a:ln w="9525">
              <a:solidFill>
                <a:srgbClr val="FFFF00"/>
              </a:solidFill>
              <a:round/>
              <a:headEnd/>
              <a:tailEnd type="triangle" w="med" len="med"/>
            </a:ln>
            <a:effectLst/>
          </p:spPr>
          <p:txBody>
            <a:bodyPr>
              <a:spAutoFit/>
            </a:bodyPr>
            <a:lstStyle/>
            <a:p>
              <a:endParaRPr lang="en-US"/>
            </a:p>
          </p:txBody>
        </p:sp>
        <p:sp>
          <p:nvSpPr>
            <p:cNvPr id="1038349" name="Line 13"/>
            <p:cNvSpPr>
              <a:spLocks noChangeShapeType="1"/>
            </p:cNvSpPr>
            <p:nvPr/>
          </p:nvSpPr>
          <p:spPr bwMode="auto">
            <a:xfrm rot="5400000" flipV="1">
              <a:off x="3888" y="1104"/>
              <a:ext cx="384" cy="384"/>
            </a:xfrm>
            <a:prstGeom prst="line">
              <a:avLst/>
            </a:prstGeom>
            <a:noFill/>
            <a:ln w="9525">
              <a:solidFill>
                <a:srgbClr val="FFFF00"/>
              </a:solidFill>
              <a:round/>
              <a:headEnd/>
              <a:tailEnd type="triangle" w="med" len="med"/>
            </a:ln>
            <a:effectLst/>
          </p:spPr>
          <p:txBody>
            <a:bodyPr>
              <a:spAutoFit/>
            </a:bodyPr>
            <a:lstStyle/>
            <a:p>
              <a:endParaRPr lang="en-US"/>
            </a:p>
          </p:txBody>
        </p:sp>
      </p:grpSp>
      <p:sp>
        <p:nvSpPr>
          <p:cNvPr id="1038352" name="Rectangle 16"/>
          <p:cNvSpPr>
            <a:spLocks noChangeArrowheads="1"/>
          </p:cNvSpPr>
          <p:nvPr/>
        </p:nvSpPr>
        <p:spPr bwMode="auto">
          <a:xfrm>
            <a:off x="4519613" y="1536700"/>
            <a:ext cx="3013454" cy="430887"/>
          </a:xfrm>
          <a:prstGeom prst="rect">
            <a:avLst/>
          </a:prstGeom>
          <a:noFill/>
          <a:ln w="9525">
            <a:noFill/>
            <a:miter lim="800000"/>
            <a:headEnd/>
            <a:tailEnd/>
          </a:ln>
          <a:effectLst/>
        </p:spPr>
        <p:txBody>
          <a:bodyPr wrap="none">
            <a:spAutoFit/>
          </a:bodyPr>
          <a:lstStyle/>
          <a:p>
            <a:pPr algn="ctr">
              <a:spcAft>
                <a:spcPct val="30000"/>
              </a:spcAft>
            </a:pPr>
            <a:r>
              <a:rPr lang="en-US" sz="2200" b="1" dirty="0">
                <a:solidFill>
                  <a:srgbClr val="FFFF00"/>
                </a:solidFill>
                <a:latin typeface="Arial Rounded MT Bold" pitchFamily="34" charset="0"/>
              </a:rPr>
              <a:t>Equivalence Classes</a:t>
            </a:r>
            <a:endParaRPr lang="el-GR" sz="2200" b="1" dirty="0">
              <a:solidFill>
                <a:srgbClr val="FFFF00"/>
              </a:solidFill>
              <a:latin typeface="Palatino Linotype" pitchFamily="18" charset="0"/>
            </a:endParaRPr>
          </a:p>
        </p:txBody>
      </p:sp>
      <p:sp>
        <p:nvSpPr>
          <p:cNvPr id="1038356" name="Line 20"/>
          <p:cNvSpPr>
            <a:spLocks noChangeShapeType="1"/>
          </p:cNvSpPr>
          <p:nvPr/>
        </p:nvSpPr>
        <p:spPr bwMode="auto">
          <a:xfrm flipV="1">
            <a:off x="2051050" y="1268413"/>
            <a:ext cx="1828800" cy="762000"/>
          </a:xfrm>
          <a:prstGeom prst="line">
            <a:avLst/>
          </a:prstGeom>
          <a:noFill/>
          <a:ln w="38100">
            <a:solidFill>
              <a:srgbClr val="FF0000"/>
            </a:solidFill>
            <a:round/>
            <a:headEnd/>
            <a:tailEnd type="triangle" w="lg" len="med"/>
          </a:ln>
          <a:effectLst/>
        </p:spPr>
        <p:txBody>
          <a:bodyPr>
            <a:spAutoFit/>
          </a:bodyPr>
          <a:lstStyle/>
          <a:p>
            <a:endParaRPr lang="en-US"/>
          </a:p>
        </p:txBody>
      </p:sp>
      <p:sp>
        <p:nvSpPr>
          <p:cNvPr id="1038357" name="AutoShape 21"/>
          <p:cNvSpPr>
            <a:spLocks noChangeAspect="1" noChangeArrowheads="1"/>
          </p:cNvSpPr>
          <p:nvPr/>
        </p:nvSpPr>
        <p:spPr bwMode="auto">
          <a:xfrm>
            <a:off x="1835150" y="1989138"/>
            <a:ext cx="306388" cy="306387"/>
          </a:xfrm>
          <a:prstGeom prst="cube">
            <a:avLst>
              <a:gd name="adj" fmla="val 25000"/>
            </a:avLst>
          </a:prstGeom>
          <a:solidFill>
            <a:srgbClr val="FF0000"/>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38357"/>
                                        </p:tgtEl>
                                        <p:attrNameLst>
                                          <p:attrName>style.visibility</p:attrName>
                                        </p:attrNameLst>
                                      </p:cBhvr>
                                      <p:to>
                                        <p:strVal val="visible"/>
                                      </p:to>
                                    </p:set>
                                    <p:anim calcmode="lin" valueType="num">
                                      <p:cBhvr>
                                        <p:cTn id="7" dur="500" fill="hold"/>
                                        <p:tgtEl>
                                          <p:spTgt spid="1038357"/>
                                        </p:tgtEl>
                                        <p:attrNameLst>
                                          <p:attrName>ppt_w</p:attrName>
                                        </p:attrNameLst>
                                      </p:cBhvr>
                                      <p:tavLst>
                                        <p:tav tm="0">
                                          <p:val>
                                            <p:fltVal val="0"/>
                                          </p:val>
                                        </p:tav>
                                        <p:tav tm="100000">
                                          <p:val>
                                            <p:strVal val="#ppt_w"/>
                                          </p:val>
                                        </p:tav>
                                      </p:tavLst>
                                    </p:anim>
                                    <p:anim calcmode="lin" valueType="num">
                                      <p:cBhvr>
                                        <p:cTn id="8" dur="500" fill="hold"/>
                                        <p:tgtEl>
                                          <p:spTgt spid="103835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038356"/>
                                        </p:tgtEl>
                                        <p:attrNameLst>
                                          <p:attrName>style.visibility</p:attrName>
                                        </p:attrNameLst>
                                      </p:cBhvr>
                                      <p:to>
                                        <p:strVal val="visible"/>
                                      </p:to>
                                    </p:set>
                                    <p:animEffect transition="in" filter="wipe(down)">
                                      <p:cBhvr>
                                        <p:cTn id="12" dur="500"/>
                                        <p:tgtEl>
                                          <p:spTgt spid="1038356"/>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038339">
                                            <p:txEl>
                                              <p:pRg st="0" end="0"/>
                                            </p:txEl>
                                          </p:spTgt>
                                        </p:tgtEl>
                                        <p:attrNameLst>
                                          <p:attrName>style.visibility</p:attrName>
                                        </p:attrNameLst>
                                      </p:cBhvr>
                                      <p:to>
                                        <p:strVal val="visible"/>
                                      </p:to>
                                    </p:set>
                                    <p:animEffect transition="in" filter="wipe(up)">
                                      <p:cBhvr>
                                        <p:cTn id="16" dur="1000"/>
                                        <p:tgtEl>
                                          <p:spTgt spid="1038339">
                                            <p:txEl>
                                              <p:pRg st="0" end="0"/>
                                            </p:txEl>
                                          </p:spTgt>
                                        </p:tgtEl>
                                      </p:cBhvr>
                                    </p:animEffect>
                                  </p:childTnLst>
                                </p:cTn>
                              </p:par>
                            </p:childTnLst>
                          </p:cTn>
                        </p:par>
                        <p:par>
                          <p:cTn id="17" fill="hold">
                            <p:stCondLst>
                              <p:cond delay="2000"/>
                            </p:stCondLst>
                            <p:childTnLst>
                              <p:par>
                                <p:cTn id="18" presetID="22" presetClass="entr" presetSubtype="1" fill="hold" nodeType="after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1000"/>
                                        <p:tgtEl>
                                          <p:spTgt spid="3"/>
                                        </p:tgtEl>
                                      </p:cBhvr>
                                    </p:animEffect>
                                  </p:childTnLst>
                                </p:cTn>
                              </p:par>
                            </p:childTnLst>
                          </p:cTn>
                        </p:par>
                        <p:par>
                          <p:cTn id="21" fill="hold">
                            <p:stCondLst>
                              <p:cond delay="4000"/>
                            </p:stCondLst>
                            <p:childTnLst>
                              <p:par>
                                <p:cTn id="22" presetID="9" presetClass="entr" presetSubtype="0" fill="hold" grpId="0" nodeType="afterEffect">
                                  <p:stCondLst>
                                    <p:cond delay="1000"/>
                                  </p:stCondLst>
                                  <p:childTnLst>
                                    <p:set>
                                      <p:cBhvr>
                                        <p:cTn id="23" dur="1" fill="hold">
                                          <p:stCondLst>
                                            <p:cond delay="0"/>
                                          </p:stCondLst>
                                        </p:cTn>
                                        <p:tgtEl>
                                          <p:spTgt spid="1038352"/>
                                        </p:tgtEl>
                                        <p:attrNameLst>
                                          <p:attrName>style.visibility</p:attrName>
                                        </p:attrNameLst>
                                      </p:cBhvr>
                                      <p:to>
                                        <p:strVal val="visible"/>
                                      </p:to>
                                    </p:set>
                                    <p:animEffect transition="in" filter="dissolve">
                                      <p:cBhvr>
                                        <p:cTn id="24" dur="1000"/>
                                        <p:tgtEl>
                                          <p:spTgt spid="1038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39" grpId="0" build="p" autoUpdateAnimBg="0" advAuto="1000"/>
      <p:bldP spid="1038352" grpId="0" autoUpdateAnimBg="0"/>
      <p:bldP spid="1038356" grpId="0" animBg="1"/>
      <p:bldP spid="10383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3"/>
          <p:cNvSpPr>
            <a:spLocks noGrp="1"/>
          </p:cNvSpPr>
          <p:nvPr>
            <p:ph type="sldNum" sz="quarter" idx="11"/>
          </p:nvPr>
        </p:nvSpPr>
        <p:spPr/>
        <p:txBody>
          <a:bodyPr/>
          <a:lstStyle/>
          <a:p>
            <a:fld id="{78863567-E92F-4562-9F81-C77717C0D414}" type="slidenum">
              <a:rPr lang="el-GR"/>
              <a:pPr/>
              <a:t>21</a:t>
            </a:fld>
            <a:endParaRPr lang="el-GR"/>
          </a:p>
        </p:txBody>
      </p:sp>
      <p:sp>
        <p:nvSpPr>
          <p:cNvPr id="1040386" name="Rectangle 2"/>
          <p:cNvSpPr>
            <a:spLocks noGrp="1" noRot="1" noChangeArrowheads="1"/>
          </p:cNvSpPr>
          <p:nvPr>
            <p:ph type="title"/>
          </p:nvPr>
        </p:nvSpPr>
        <p:spPr>
          <a:xfrm>
            <a:off x="685800" y="76200"/>
            <a:ext cx="8458200" cy="990600"/>
          </a:xfrm>
        </p:spPr>
        <p:txBody>
          <a:bodyPr/>
          <a:lstStyle/>
          <a:p>
            <a:r>
              <a:rPr lang="en-US" sz="3700" dirty="0" err="1">
                <a:solidFill>
                  <a:srgbClr val="FFFF00"/>
                </a:solidFill>
              </a:rPr>
              <a:t>Cytokinetic</a:t>
            </a:r>
            <a:r>
              <a:rPr lang="en-US" sz="3700" dirty="0">
                <a:solidFill>
                  <a:srgbClr val="FFFF00"/>
                </a:solidFill>
              </a:rPr>
              <a:t> model</a:t>
            </a:r>
            <a:r>
              <a:rPr lang="en-US" sz="3700" b="0" dirty="0"/>
              <a:t> </a:t>
            </a:r>
            <a:endParaRPr lang="el-GR" sz="3700" b="0" dirty="0">
              <a:latin typeface="Times New Roman" pitchFamily="18" charset="0"/>
            </a:endParaRPr>
          </a:p>
        </p:txBody>
      </p:sp>
      <p:grpSp>
        <p:nvGrpSpPr>
          <p:cNvPr id="2" name="Group 3"/>
          <p:cNvGrpSpPr>
            <a:grpSpLocks/>
          </p:cNvGrpSpPr>
          <p:nvPr/>
        </p:nvGrpSpPr>
        <p:grpSpPr bwMode="auto">
          <a:xfrm>
            <a:off x="1546225" y="1052513"/>
            <a:ext cx="6149975" cy="2967037"/>
            <a:chOff x="974" y="528"/>
            <a:chExt cx="3874" cy="1869"/>
          </a:xfrm>
        </p:grpSpPr>
        <p:sp>
          <p:nvSpPr>
            <p:cNvPr id="1040388" name="Text Box 4"/>
            <p:cNvSpPr txBox="1">
              <a:spLocks noChangeAspect="1" noChangeArrowheads="1"/>
            </p:cNvSpPr>
            <p:nvPr/>
          </p:nvSpPr>
          <p:spPr bwMode="auto">
            <a:xfrm>
              <a:off x="974" y="578"/>
              <a:ext cx="3802" cy="1819"/>
            </a:xfrm>
            <a:prstGeom prst="rect">
              <a:avLst/>
            </a:prstGeom>
            <a:solidFill>
              <a:schemeClr val="bg2"/>
            </a:solidFill>
            <a:ln w="25400">
              <a:solidFill>
                <a:schemeClr val="accent2"/>
              </a:solidFill>
              <a:miter lim="800000"/>
              <a:headEnd/>
              <a:tailEnd/>
            </a:ln>
            <a:effectLst/>
          </p:spPr>
          <p:txBody>
            <a:bodyPr/>
            <a:lstStyle/>
            <a:p>
              <a:pPr>
                <a:spcBef>
                  <a:spcPct val="50000"/>
                </a:spcBef>
              </a:pPr>
              <a:endParaRPr lang="en-US" sz="2400">
                <a:latin typeface="Times New Roman" pitchFamily="18" charset="0"/>
              </a:endParaRPr>
            </a:p>
          </p:txBody>
        </p:sp>
        <p:sp>
          <p:nvSpPr>
            <p:cNvPr id="1040389" name="Text Box 5"/>
            <p:cNvSpPr txBox="1">
              <a:spLocks noChangeAspect="1" noChangeArrowheads="1"/>
            </p:cNvSpPr>
            <p:nvPr/>
          </p:nvSpPr>
          <p:spPr bwMode="auto">
            <a:xfrm>
              <a:off x="3278" y="2083"/>
              <a:ext cx="1570" cy="221"/>
            </a:xfrm>
            <a:prstGeom prst="rect">
              <a:avLst/>
            </a:prstGeom>
            <a:noFill/>
            <a:ln w="25400">
              <a:noFill/>
              <a:miter lim="800000"/>
              <a:headEnd/>
              <a:tailEnd/>
            </a:ln>
            <a:effectLst/>
          </p:spPr>
          <p:txBody>
            <a:bodyPr/>
            <a:lstStyle/>
            <a:p>
              <a:pPr eaLnBrk="0" hangingPunct="0"/>
              <a:r>
                <a:rPr lang="el-GR" sz="1000">
                  <a:latin typeface="Times New Roman" pitchFamily="18" charset="0"/>
                </a:rPr>
                <a:t>     </a:t>
              </a:r>
              <a:r>
                <a:rPr lang="en-US" sz="2000" b="1">
                  <a:latin typeface="Times New Roman" pitchFamily="18" charset="0"/>
                </a:rPr>
                <a:t>Cell disappearance</a:t>
              </a:r>
              <a:endParaRPr lang="el-GR" sz="2000" b="1">
                <a:latin typeface="Times New Roman" pitchFamily="18" charset="0"/>
              </a:endParaRPr>
            </a:p>
          </p:txBody>
        </p:sp>
        <p:sp>
          <p:nvSpPr>
            <p:cNvPr id="1040390" name="Text Box 6"/>
            <p:cNvSpPr txBox="1">
              <a:spLocks noChangeAspect="1" noChangeArrowheads="1"/>
            </p:cNvSpPr>
            <p:nvPr/>
          </p:nvSpPr>
          <p:spPr bwMode="auto">
            <a:xfrm>
              <a:off x="1317" y="1453"/>
              <a:ext cx="378" cy="227"/>
            </a:xfrm>
            <a:prstGeom prst="rect">
              <a:avLst/>
            </a:prstGeom>
            <a:noFill/>
            <a:ln w="25400">
              <a:noFill/>
              <a:miter lim="800000"/>
              <a:headEnd/>
              <a:tailEnd/>
            </a:ln>
            <a:effectLst/>
          </p:spPr>
          <p:txBody>
            <a:bodyPr/>
            <a:lstStyle/>
            <a:p>
              <a:pPr algn="ctr" eaLnBrk="0" hangingPunct="0"/>
              <a:r>
                <a:rPr lang="en-US" sz="2000" b="1">
                  <a:latin typeface="Times New Roman" pitchFamily="18" charset="0"/>
                </a:rPr>
                <a:t> </a:t>
              </a:r>
              <a:r>
                <a:rPr lang="el-GR" sz="2000" b="1">
                  <a:latin typeface="Times New Roman" pitchFamily="18" charset="0"/>
                </a:rPr>
                <a:t>G</a:t>
              </a:r>
              <a:r>
                <a:rPr lang="el-GR" sz="2000" b="1" baseline="-25000">
                  <a:latin typeface="Times New Roman" pitchFamily="18" charset="0"/>
                </a:rPr>
                <a:t>1</a:t>
              </a:r>
            </a:p>
          </p:txBody>
        </p:sp>
        <p:sp>
          <p:nvSpPr>
            <p:cNvPr id="1040391" name="Text Box 7"/>
            <p:cNvSpPr txBox="1">
              <a:spLocks noChangeAspect="1" noChangeArrowheads="1"/>
            </p:cNvSpPr>
            <p:nvPr/>
          </p:nvSpPr>
          <p:spPr bwMode="auto">
            <a:xfrm>
              <a:off x="2003" y="1440"/>
              <a:ext cx="447" cy="227"/>
            </a:xfrm>
            <a:prstGeom prst="rect">
              <a:avLst/>
            </a:prstGeom>
            <a:noFill/>
            <a:ln w="25400">
              <a:noFill/>
              <a:miter lim="800000"/>
              <a:headEnd/>
              <a:tailEnd/>
            </a:ln>
            <a:effectLst/>
          </p:spPr>
          <p:txBody>
            <a:bodyPr/>
            <a:lstStyle/>
            <a:p>
              <a:pPr algn="ctr" eaLnBrk="0" hangingPunct="0"/>
              <a:r>
                <a:rPr lang="en-US" sz="2000" b="1">
                  <a:latin typeface="Times New Roman" pitchFamily="18" charset="0"/>
                </a:rPr>
                <a:t>   </a:t>
              </a:r>
              <a:r>
                <a:rPr lang="el-GR" sz="2000" b="1">
                  <a:latin typeface="Times New Roman" pitchFamily="18" charset="0"/>
                </a:rPr>
                <a:t>G</a:t>
              </a:r>
              <a:r>
                <a:rPr lang="el-GR" sz="2000" b="1" baseline="-25000">
                  <a:latin typeface="Times New Roman" pitchFamily="18" charset="0"/>
                </a:rPr>
                <a:t>2</a:t>
              </a:r>
            </a:p>
          </p:txBody>
        </p:sp>
        <p:sp>
          <p:nvSpPr>
            <p:cNvPr id="1040392" name="Text Box 8"/>
            <p:cNvSpPr txBox="1">
              <a:spLocks noChangeAspect="1" noChangeArrowheads="1"/>
            </p:cNvSpPr>
            <p:nvPr/>
          </p:nvSpPr>
          <p:spPr bwMode="auto">
            <a:xfrm>
              <a:off x="1598" y="1440"/>
              <a:ext cx="447" cy="227"/>
            </a:xfrm>
            <a:prstGeom prst="rect">
              <a:avLst/>
            </a:prstGeom>
            <a:noFill/>
            <a:ln w="25400">
              <a:noFill/>
              <a:miter lim="800000"/>
              <a:headEnd/>
              <a:tailEnd/>
            </a:ln>
            <a:effectLst/>
          </p:spPr>
          <p:txBody>
            <a:bodyPr/>
            <a:lstStyle/>
            <a:p>
              <a:pPr algn="ctr" eaLnBrk="0" hangingPunct="0"/>
              <a:r>
                <a:rPr lang="el-GR" sz="2000" b="1">
                  <a:latin typeface="Times New Roman" pitchFamily="18" charset="0"/>
                </a:rPr>
                <a:t>    S</a:t>
              </a:r>
              <a:endParaRPr lang="el-GR" sz="2000" b="1" baseline="-25000">
                <a:latin typeface="Times New Roman" pitchFamily="18" charset="0"/>
              </a:endParaRPr>
            </a:p>
          </p:txBody>
        </p:sp>
        <p:sp>
          <p:nvSpPr>
            <p:cNvPr id="1040393" name="Text Box 9"/>
            <p:cNvSpPr txBox="1">
              <a:spLocks noChangeAspect="1" noChangeArrowheads="1"/>
            </p:cNvSpPr>
            <p:nvPr/>
          </p:nvSpPr>
          <p:spPr bwMode="auto">
            <a:xfrm>
              <a:off x="2474" y="1344"/>
              <a:ext cx="372" cy="227"/>
            </a:xfrm>
            <a:prstGeom prst="rect">
              <a:avLst/>
            </a:prstGeom>
            <a:noFill/>
            <a:ln w="25400">
              <a:noFill/>
              <a:miter lim="800000"/>
              <a:headEnd/>
              <a:tailEnd/>
            </a:ln>
            <a:effectLst/>
          </p:spPr>
          <p:txBody>
            <a:bodyPr/>
            <a:lstStyle/>
            <a:p>
              <a:pPr algn="ctr" eaLnBrk="0" hangingPunct="0"/>
              <a:r>
                <a:rPr lang="el-GR" sz="1000">
                  <a:latin typeface="Times New Roman" pitchFamily="18" charset="0"/>
                </a:rPr>
                <a:t>      </a:t>
              </a:r>
              <a:r>
                <a:rPr lang="en-US" sz="1000">
                  <a:latin typeface="Times New Roman" pitchFamily="18" charset="0"/>
                </a:rPr>
                <a:t>     </a:t>
              </a:r>
              <a:r>
                <a:rPr lang="el-GR" sz="2000" b="1">
                  <a:latin typeface="Times New Roman" pitchFamily="18" charset="0"/>
                </a:rPr>
                <a:t>M</a:t>
              </a:r>
              <a:endParaRPr lang="el-GR" sz="2000" b="1" baseline="-25000">
                <a:latin typeface="Times New Roman" pitchFamily="18" charset="0"/>
              </a:endParaRPr>
            </a:p>
          </p:txBody>
        </p:sp>
        <p:sp>
          <p:nvSpPr>
            <p:cNvPr id="1040394" name="Line 10"/>
            <p:cNvSpPr>
              <a:spLocks noChangeAspect="1" noChangeShapeType="1"/>
            </p:cNvSpPr>
            <p:nvPr/>
          </p:nvSpPr>
          <p:spPr bwMode="auto">
            <a:xfrm>
              <a:off x="2835" y="1672"/>
              <a:ext cx="121" cy="0"/>
            </a:xfrm>
            <a:prstGeom prst="line">
              <a:avLst/>
            </a:prstGeom>
            <a:noFill/>
            <a:ln w="31750">
              <a:solidFill>
                <a:srgbClr val="FF0000"/>
              </a:solidFill>
              <a:round/>
              <a:headEnd/>
              <a:tailEnd/>
            </a:ln>
            <a:effectLst/>
          </p:spPr>
          <p:txBody>
            <a:bodyPr/>
            <a:lstStyle/>
            <a:p>
              <a:endParaRPr lang="en-US"/>
            </a:p>
          </p:txBody>
        </p:sp>
        <p:sp>
          <p:nvSpPr>
            <p:cNvPr id="1040395" name="Line 11"/>
            <p:cNvSpPr>
              <a:spLocks noChangeAspect="1" noChangeShapeType="1"/>
            </p:cNvSpPr>
            <p:nvPr/>
          </p:nvSpPr>
          <p:spPr bwMode="auto">
            <a:xfrm>
              <a:off x="1249" y="1592"/>
              <a:ext cx="69" cy="0"/>
            </a:xfrm>
            <a:prstGeom prst="line">
              <a:avLst/>
            </a:prstGeom>
            <a:noFill/>
            <a:ln w="25400">
              <a:solidFill>
                <a:srgbClr val="FF0000"/>
              </a:solidFill>
              <a:round/>
              <a:headEnd/>
              <a:tailEnd type="triangle" w="med" len="med"/>
            </a:ln>
            <a:effectLst/>
          </p:spPr>
          <p:txBody>
            <a:bodyPr/>
            <a:lstStyle/>
            <a:p>
              <a:endParaRPr lang="en-US"/>
            </a:p>
          </p:txBody>
        </p:sp>
        <p:sp>
          <p:nvSpPr>
            <p:cNvPr id="1040396" name="Line 12"/>
            <p:cNvSpPr>
              <a:spLocks noChangeAspect="1" noChangeShapeType="1"/>
            </p:cNvSpPr>
            <p:nvPr/>
          </p:nvSpPr>
          <p:spPr bwMode="auto">
            <a:xfrm>
              <a:off x="1243" y="1590"/>
              <a:ext cx="0" cy="302"/>
            </a:xfrm>
            <a:prstGeom prst="line">
              <a:avLst/>
            </a:prstGeom>
            <a:noFill/>
            <a:ln w="34925">
              <a:solidFill>
                <a:srgbClr val="FF0000"/>
              </a:solidFill>
              <a:round/>
              <a:headEnd/>
              <a:tailEnd/>
            </a:ln>
            <a:effectLst/>
          </p:spPr>
          <p:txBody>
            <a:bodyPr/>
            <a:lstStyle/>
            <a:p>
              <a:endParaRPr lang="en-US"/>
            </a:p>
          </p:txBody>
        </p:sp>
        <p:sp>
          <p:nvSpPr>
            <p:cNvPr id="1040397" name="Text Box 13"/>
            <p:cNvSpPr txBox="1">
              <a:spLocks noChangeAspect="1" noChangeArrowheads="1"/>
            </p:cNvSpPr>
            <p:nvPr/>
          </p:nvSpPr>
          <p:spPr bwMode="auto">
            <a:xfrm>
              <a:off x="3090" y="1344"/>
              <a:ext cx="428" cy="227"/>
            </a:xfrm>
            <a:prstGeom prst="rect">
              <a:avLst/>
            </a:prstGeom>
            <a:noFill/>
            <a:ln w="25400">
              <a:noFill/>
              <a:miter lim="800000"/>
              <a:headEnd/>
              <a:tailEnd/>
            </a:ln>
            <a:effectLst/>
          </p:spPr>
          <p:txBody>
            <a:bodyPr/>
            <a:lstStyle/>
            <a:p>
              <a:pPr algn="ctr" eaLnBrk="0" hangingPunct="0"/>
              <a:r>
                <a:rPr lang="el-GR" sz="1000">
                  <a:latin typeface="Times New Roman" pitchFamily="18" charset="0"/>
                </a:rPr>
                <a:t>     </a:t>
              </a:r>
              <a:r>
                <a:rPr lang="en-US" sz="1000">
                  <a:latin typeface="Times New Roman" pitchFamily="18" charset="0"/>
                </a:rPr>
                <a:t>  </a:t>
              </a:r>
              <a:r>
                <a:rPr lang="el-GR" sz="2000" b="1">
                  <a:latin typeface="Times New Roman" pitchFamily="18" charset="0"/>
                </a:rPr>
                <a:t>G</a:t>
              </a:r>
              <a:r>
                <a:rPr lang="el-GR" sz="2000" b="1" baseline="-25000">
                  <a:latin typeface="Times New Roman" pitchFamily="18" charset="0"/>
                </a:rPr>
                <a:t>0</a:t>
              </a:r>
            </a:p>
          </p:txBody>
        </p:sp>
        <p:sp>
          <p:nvSpPr>
            <p:cNvPr id="1040398" name="Line 14"/>
            <p:cNvSpPr>
              <a:spLocks noChangeAspect="1" noChangeShapeType="1"/>
            </p:cNvSpPr>
            <p:nvPr/>
          </p:nvSpPr>
          <p:spPr bwMode="auto">
            <a:xfrm>
              <a:off x="1166" y="1493"/>
              <a:ext cx="155" cy="0"/>
            </a:xfrm>
            <a:prstGeom prst="line">
              <a:avLst/>
            </a:prstGeom>
            <a:noFill/>
            <a:ln w="25400">
              <a:solidFill>
                <a:srgbClr val="339966"/>
              </a:solidFill>
              <a:round/>
              <a:headEnd/>
              <a:tailEnd type="triangle" w="med" len="med"/>
            </a:ln>
            <a:effectLst/>
          </p:spPr>
          <p:txBody>
            <a:bodyPr/>
            <a:lstStyle/>
            <a:p>
              <a:endParaRPr lang="en-US"/>
            </a:p>
          </p:txBody>
        </p:sp>
        <p:sp>
          <p:nvSpPr>
            <p:cNvPr id="1040399" name="Line 15"/>
            <p:cNvSpPr>
              <a:spLocks noChangeAspect="1" noChangeShapeType="1"/>
            </p:cNvSpPr>
            <p:nvPr/>
          </p:nvSpPr>
          <p:spPr bwMode="auto">
            <a:xfrm>
              <a:off x="1167" y="1494"/>
              <a:ext cx="0" cy="540"/>
            </a:xfrm>
            <a:prstGeom prst="line">
              <a:avLst/>
            </a:prstGeom>
            <a:noFill/>
            <a:ln w="25400">
              <a:solidFill>
                <a:srgbClr val="339966"/>
              </a:solidFill>
              <a:round/>
              <a:headEnd/>
              <a:tailEnd/>
            </a:ln>
            <a:effectLst/>
          </p:spPr>
          <p:txBody>
            <a:bodyPr/>
            <a:lstStyle/>
            <a:p>
              <a:endParaRPr lang="en-US"/>
            </a:p>
          </p:txBody>
        </p:sp>
        <p:sp>
          <p:nvSpPr>
            <p:cNvPr id="1040400" name="Line 16"/>
            <p:cNvSpPr>
              <a:spLocks noChangeAspect="1" noChangeShapeType="1"/>
            </p:cNvSpPr>
            <p:nvPr/>
          </p:nvSpPr>
          <p:spPr bwMode="auto">
            <a:xfrm>
              <a:off x="3456" y="1590"/>
              <a:ext cx="132" cy="0"/>
            </a:xfrm>
            <a:prstGeom prst="line">
              <a:avLst/>
            </a:prstGeom>
            <a:noFill/>
            <a:ln w="25400">
              <a:solidFill>
                <a:srgbClr val="339966"/>
              </a:solidFill>
              <a:round/>
              <a:headEnd/>
              <a:tailEnd/>
            </a:ln>
            <a:effectLst/>
          </p:spPr>
          <p:txBody>
            <a:bodyPr/>
            <a:lstStyle/>
            <a:p>
              <a:endParaRPr lang="en-US"/>
            </a:p>
          </p:txBody>
        </p:sp>
        <p:sp>
          <p:nvSpPr>
            <p:cNvPr id="1040401" name="Line 17"/>
            <p:cNvSpPr>
              <a:spLocks noChangeAspect="1" noChangeShapeType="1"/>
            </p:cNvSpPr>
            <p:nvPr/>
          </p:nvSpPr>
          <p:spPr bwMode="auto">
            <a:xfrm>
              <a:off x="3584" y="1589"/>
              <a:ext cx="0" cy="442"/>
            </a:xfrm>
            <a:prstGeom prst="line">
              <a:avLst/>
            </a:prstGeom>
            <a:noFill/>
            <a:ln w="25400">
              <a:solidFill>
                <a:srgbClr val="339966"/>
              </a:solidFill>
              <a:round/>
              <a:headEnd/>
              <a:tailEnd/>
            </a:ln>
            <a:effectLst/>
          </p:spPr>
          <p:txBody>
            <a:bodyPr/>
            <a:lstStyle/>
            <a:p>
              <a:endParaRPr lang="en-US"/>
            </a:p>
          </p:txBody>
        </p:sp>
        <p:sp>
          <p:nvSpPr>
            <p:cNvPr id="1040402" name="Text Box 18"/>
            <p:cNvSpPr txBox="1">
              <a:spLocks noChangeAspect="1" noChangeArrowheads="1"/>
            </p:cNvSpPr>
            <p:nvPr/>
          </p:nvSpPr>
          <p:spPr bwMode="auto">
            <a:xfrm>
              <a:off x="3733" y="1440"/>
              <a:ext cx="378" cy="227"/>
            </a:xfrm>
            <a:prstGeom prst="rect">
              <a:avLst/>
            </a:prstGeom>
            <a:noFill/>
            <a:ln w="25400">
              <a:noFill/>
              <a:miter lim="800000"/>
              <a:headEnd/>
              <a:tailEnd/>
            </a:ln>
            <a:effectLst/>
          </p:spPr>
          <p:txBody>
            <a:bodyPr/>
            <a:lstStyle/>
            <a:p>
              <a:pPr algn="ctr" eaLnBrk="0" hangingPunct="0"/>
              <a:r>
                <a:rPr lang="el-GR" sz="2000" b="1">
                  <a:latin typeface="Times New Roman" pitchFamily="18" charset="0"/>
                </a:rPr>
                <a:t> N</a:t>
              </a:r>
              <a:endParaRPr lang="el-GR" sz="2000" b="1" baseline="-25000">
                <a:latin typeface="Times New Roman" pitchFamily="18" charset="0"/>
              </a:endParaRPr>
            </a:p>
          </p:txBody>
        </p:sp>
        <p:sp>
          <p:nvSpPr>
            <p:cNvPr id="1040403" name="Line 19"/>
            <p:cNvSpPr>
              <a:spLocks noChangeAspect="1" noChangeShapeType="1"/>
            </p:cNvSpPr>
            <p:nvPr/>
          </p:nvSpPr>
          <p:spPr bwMode="auto">
            <a:xfrm flipV="1">
              <a:off x="1509" y="760"/>
              <a:ext cx="0" cy="603"/>
            </a:xfrm>
            <a:prstGeom prst="line">
              <a:avLst/>
            </a:prstGeom>
            <a:noFill/>
            <a:ln w="25400">
              <a:solidFill>
                <a:schemeClr val="tx1"/>
              </a:solidFill>
              <a:prstDash val="dash"/>
              <a:round/>
              <a:headEnd/>
              <a:tailEnd type="triangle" w="med" len="med"/>
            </a:ln>
            <a:effectLst/>
          </p:spPr>
          <p:txBody>
            <a:bodyPr/>
            <a:lstStyle/>
            <a:p>
              <a:endParaRPr lang="en-US"/>
            </a:p>
          </p:txBody>
        </p:sp>
        <p:sp>
          <p:nvSpPr>
            <p:cNvPr id="1040404" name="Line 20"/>
            <p:cNvSpPr>
              <a:spLocks noChangeAspect="1" noChangeShapeType="1"/>
            </p:cNvSpPr>
            <p:nvPr/>
          </p:nvSpPr>
          <p:spPr bwMode="auto">
            <a:xfrm>
              <a:off x="1509" y="772"/>
              <a:ext cx="2990" cy="0"/>
            </a:xfrm>
            <a:prstGeom prst="line">
              <a:avLst/>
            </a:prstGeom>
            <a:noFill/>
            <a:ln w="25400">
              <a:solidFill>
                <a:schemeClr val="tx1"/>
              </a:solidFill>
              <a:prstDash val="dash"/>
              <a:round/>
              <a:headEnd/>
              <a:tailEnd type="triangle" w="med" len="med"/>
            </a:ln>
            <a:effectLst/>
          </p:spPr>
          <p:txBody>
            <a:bodyPr/>
            <a:lstStyle/>
            <a:p>
              <a:endParaRPr lang="en-US"/>
            </a:p>
          </p:txBody>
        </p:sp>
        <p:sp>
          <p:nvSpPr>
            <p:cNvPr id="1040405" name="Line 21"/>
            <p:cNvSpPr>
              <a:spLocks noChangeAspect="1" noChangeShapeType="1"/>
            </p:cNvSpPr>
            <p:nvPr/>
          </p:nvSpPr>
          <p:spPr bwMode="auto">
            <a:xfrm flipV="1">
              <a:off x="1885" y="760"/>
              <a:ext cx="0" cy="603"/>
            </a:xfrm>
            <a:prstGeom prst="line">
              <a:avLst/>
            </a:prstGeom>
            <a:noFill/>
            <a:ln w="25400">
              <a:solidFill>
                <a:schemeClr val="tx1"/>
              </a:solidFill>
              <a:prstDash val="dash"/>
              <a:round/>
              <a:headEnd/>
              <a:tailEnd type="triangle" w="med" len="med"/>
            </a:ln>
            <a:effectLst/>
          </p:spPr>
          <p:txBody>
            <a:bodyPr/>
            <a:lstStyle/>
            <a:p>
              <a:endParaRPr lang="en-US"/>
            </a:p>
          </p:txBody>
        </p:sp>
        <p:sp>
          <p:nvSpPr>
            <p:cNvPr id="1040406" name="Line 22"/>
            <p:cNvSpPr>
              <a:spLocks noChangeAspect="1" noChangeShapeType="1"/>
            </p:cNvSpPr>
            <p:nvPr/>
          </p:nvSpPr>
          <p:spPr bwMode="auto">
            <a:xfrm flipV="1">
              <a:off x="2259" y="760"/>
              <a:ext cx="0" cy="603"/>
            </a:xfrm>
            <a:prstGeom prst="line">
              <a:avLst/>
            </a:prstGeom>
            <a:noFill/>
            <a:ln w="25400">
              <a:solidFill>
                <a:schemeClr val="tx1"/>
              </a:solidFill>
              <a:prstDash val="dash"/>
              <a:round/>
              <a:headEnd/>
              <a:tailEnd type="triangle" w="med" len="med"/>
            </a:ln>
            <a:effectLst/>
          </p:spPr>
          <p:txBody>
            <a:bodyPr/>
            <a:lstStyle/>
            <a:p>
              <a:endParaRPr lang="en-US"/>
            </a:p>
          </p:txBody>
        </p:sp>
        <p:sp>
          <p:nvSpPr>
            <p:cNvPr id="1040407" name="Line 23"/>
            <p:cNvSpPr>
              <a:spLocks noChangeAspect="1" noChangeShapeType="1"/>
            </p:cNvSpPr>
            <p:nvPr/>
          </p:nvSpPr>
          <p:spPr bwMode="auto">
            <a:xfrm flipV="1">
              <a:off x="2647" y="760"/>
              <a:ext cx="0" cy="603"/>
            </a:xfrm>
            <a:prstGeom prst="line">
              <a:avLst/>
            </a:prstGeom>
            <a:noFill/>
            <a:ln w="25400">
              <a:solidFill>
                <a:schemeClr val="tx1"/>
              </a:solidFill>
              <a:prstDash val="dash"/>
              <a:round/>
              <a:headEnd/>
              <a:tailEnd type="triangle" w="med" len="med"/>
            </a:ln>
            <a:effectLst/>
          </p:spPr>
          <p:txBody>
            <a:bodyPr/>
            <a:lstStyle/>
            <a:p>
              <a:endParaRPr lang="en-US"/>
            </a:p>
          </p:txBody>
        </p:sp>
        <p:sp>
          <p:nvSpPr>
            <p:cNvPr id="1040408" name="Line 24"/>
            <p:cNvSpPr>
              <a:spLocks noChangeAspect="1" noChangeShapeType="1"/>
            </p:cNvSpPr>
            <p:nvPr/>
          </p:nvSpPr>
          <p:spPr bwMode="auto">
            <a:xfrm>
              <a:off x="3936" y="1742"/>
              <a:ext cx="0" cy="313"/>
            </a:xfrm>
            <a:prstGeom prst="line">
              <a:avLst/>
            </a:prstGeom>
            <a:noFill/>
            <a:ln w="25400">
              <a:solidFill>
                <a:schemeClr val="tx1"/>
              </a:solidFill>
              <a:round/>
              <a:headEnd/>
              <a:tailEnd type="triangle" w="med" len="med"/>
            </a:ln>
            <a:effectLst/>
          </p:spPr>
          <p:txBody>
            <a:bodyPr/>
            <a:lstStyle/>
            <a:p>
              <a:endParaRPr lang="en-US"/>
            </a:p>
          </p:txBody>
        </p:sp>
        <p:sp>
          <p:nvSpPr>
            <p:cNvPr id="1040409" name="Line 25"/>
            <p:cNvSpPr>
              <a:spLocks noChangeAspect="1" noChangeShapeType="1"/>
            </p:cNvSpPr>
            <p:nvPr/>
          </p:nvSpPr>
          <p:spPr bwMode="auto">
            <a:xfrm flipV="1">
              <a:off x="3263" y="760"/>
              <a:ext cx="0" cy="603"/>
            </a:xfrm>
            <a:prstGeom prst="line">
              <a:avLst/>
            </a:prstGeom>
            <a:noFill/>
            <a:ln w="25400">
              <a:solidFill>
                <a:schemeClr val="tx1"/>
              </a:solidFill>
              <a:prstDash val="dash"/>
              <a:round/>
              <a:headEnd/>
              <a:tailEnd type="triangle" w="med" len="med"/>
            </a:ln>
            <a:effectLst/>
          </p:spPr>
          <p:txBody>
            <a:bodyPr/>
            <a:lstStyle/>
            <a:p>
              <a:endParaRPr lang="en-US"/>
            </a:p>
          </p:txBody>
        </p:sp>
        <p:sp>
          <p:nvSpPr>
            <p:cNvPr id="1040410" name="Text Box 26"/>
            <p:cNvSpPr txBox="1">
              <a:spLocks noChangeAspect="1" noChangeArrowheads="1"/>
            </p:cNvSpPr>
            <p:nvPr/>
          </p:nvSpPr>
          <p:spPr bwMode="auto">
            <a:xfrm>
              <a:off x="4094" y="1440"/>
              <a:ext cx="454" cy="227"/>
            </a:xfrm>
            <a:prstGeom prst="rect">
              <a:avLst/>
            </a:prstGeom>
            <a:noFill/>
            <a:ln w="25400">
              <a:noFill/>
              <a:miter lim="800000"/>
              <a:headEnd/>
              <a:tailEnd/>
            </a:ln>
            <a:effectLst/>
          </p:spPr>
          <p:txBody>
            <a:bodyPr/>
            <a:lstStyle/>
            <a:p>
              <a:pPr eaLnBrk="0" hangingPunct="0"/>
              <a:r>
                <a:rPr lang="el-GR" sz="2000" b="1">
                  <a:latin typeface="Times New Roman" pitchFamily="18" charset="0"/>
                </a:rPr>
                <a:t>    A</a:t>
              </a:r>
              <a:endParaRPr lang="el-GR" sz="2000" b="1" baseline="-25000">
                <a:latin typeface="Times New Roman" pitchFamily="18" charset="0"/>
              </a:endParaRPr>
            </a:p>
          </p:txBody>
        </p:sp>
        <p:sp>
          <p:nvSpPr>
            <p:cNvPr id="1040411" name="Line 27"/>
            <p:cNvSpPr>
              <a:spLocks noChangeAspect="1" noChangeShapeType="1"/>
            </p:cNvSpPr>
            <p:nvPr/>
          </p:nvSpPr>
          <p:spPr bwMode="auto">
            <a:xfrm>
              <a:off x="4389" y="1742"/>
              <a:ext cx="0" cy="313"/>
            </a:xfrm>
            <a:prstGeom prst="line">
              <a:avLst/>
            </a:prstGeom>
            <a:noFill/>
            <a:ln w="25400">
              <a:solidFill>
                <a:srgbClr val="000066"/>
              </a:solidFill>
              <a:round/>
              <a:headEnd/>
              <a:tailEnd type="triangle" w="med" len="med"/>
            </a:ln>
            <a:effectLst/>
          </p:spPr>
          <p:txBody>
            <a:bodyPr/>
            <a:lstStyle/>
            <a:p>
              <a:endParaRPr lang="en-US"/>
            </a:p>
          </p:txBody>
        </p:sp>
        <p:sp>
          <p:nvSpPr>
            <p:cNvPr id="1040412" name="Line 28"/>
            <p:cNvSpPr>
              <a:spLocks noChangeAspect="1" noChangeShapeType="1"/>
            </p:cNvSpPr>
            <p:nvPr/>
          </p:nvSpPr>
          <p:spPr bwMode="auto">
            <a:xfrm>
              <a:off x="1240" y="1893"/>
              <a:ext cx="1719" cy="1"/>
            </a:xfrm>
            <a:prstGeom prst="line">
              <a:avLst/>
            </a:prstGeom>
            <a:noFill/>
            <a:ln w="34925">
              <a:solidFill>
                <a:srgbClr val="FF0000"/>
              </a:solidFill>
              <a:round/>
              <a:headEnd/>
              <a:tailEnd/>
            </a:ln>
          </p:spPr>
          <p:txBody>
            <a:bodyPr/>
            <a:lstStyle/>
            <a:p>
              <a:endParaRPr lang="en-US"/>
            </a:p>
          </p:txBody>
        </p:sp>
        <p:sp>
          <p:nvSpPr>
            <p:cNvPr id="1040413" name="Line 29"/>
            <p:cNvSpPr>
              <a:spLocks noChangeAspect="1" noChangeShapeType="1"/>
            </p:cNvSpPr>
            <p:nvPr/>
          </p:nvSpPr>
          <p:spPr bwMode="auto">
            <a:xfrm>
              <a:off x="1170" y="2033"/>
              <a:ext cx="2415" cy="0"/>
            </a:xfrm>
            <a:prstGeom prst="line">
              <a:avLst/>
            </a:prstGeom>
            <a:noFill/>
            <a:ln w="25400">
              <a:solidFill>
                <a:srgbClr val="339966"/>
              </a:solidFill>
              <a:round/>
              <a:headEnd/>
              <a:tailEnd/>
            </a:ln>
          </p:spPr>
          <p:txBody>
            <a:bodyPr/>
            <a:lstStyle/>
            <a:p>
              <a:endParaRPr lang="en-US"/>
            </a:p>
          </p:txBody>
        </p:sp>
        <p:sp>
          <p:nvSpPr>
            <p:cNvPr id="1040414" name="Line 30"/>
            <p:cNvSpPr>
              <a:spLocks noChangeAspect="1" noChangeShapeType="1"/>
            </p:cNvSpPr>
            <p:nvPr/>
          </p:nvSpPr>
          <p:spPr bwMode="auto">
            <a:xfrm>
              <a:off x="2956" y="1669"/>
              <a:ext cx="0" cy="226"/>
            </a:xfrm>
            <a:prstGeom prst="line">
              <a:avLst/>
            </a:prstGeom>
            <a:noFill/>
            <a:ln w="34925">
              <a:solidFill>
                <a:srgbClr val="FF0000"/>
              </a:solidFill>
              <a:round/>
              <a:headEnd/>
              <a:tailEnd/>
            </a:ln>
          </p:spPr>
          <p:txBody>
            <a:bodyPr/>
            <a:lstStyle/>
            <a:p>
              <a:endParaRPr lang="en-US"/>
            </a:p>
          </p:txBody>
        </p:sp>
        <p:sp>
          <p:nvSpPr>
            <p:cNvPr id="1040415" name="Line 31"/>
            <p:cNvSpPr>
              <a:spLocks noChangeAspect="1" noChangeShapeType="1"/>
            </p:cNvSpPr>
            <p:nvPr/>
          </p:nvSpPr>
          <p:spPr bwMode="auto">
            <a:xfrm>
              <a:off x="2836" y="1516"/>
              <a:ext cx="137" cy="0"/>
            </a:xfrm>
            <a:prstGeom prst="line">
              <a:avLst/>
            </a:prstGeom>
            <a:noFill/>
            <a:ln w="50800">
              <a:solidFill>
                <a:schemeClr val="accent2"/>
              </a:solidFill>
              <a:round/>
              <a:headEnd/>
              <a:tailEnd/>
            </a:ln>
          </p:spPr>
          <p:txBody>
            <a:bodyPr/>
            <a:lstStyle/>
            <a:p>
              <a:endParaRPr lang="en-US"/>
            </a:p>
          </p:txBody>
        </p:sp>
        <p:sp>
          <p:nvSpPr>
            <p:cNvPr id="1040416" name="Line 32"/>
            <p:cNvSpPr>
              <a:spLocks noChangeAspect="1" noChangeShapeType="1"/>
            </p:cNvSpPr>
            <p:nvPr/>
          </p:nvSpPr>
          <p:spPr bwMode="auto">
            <a:xfrm flipV="1">
              <a:off x="2968" y="1208"/>
              <a:ext cx="1" cy="308"/>
            </a:xfrm>
            <a:prstGeom prst="line">
              <a:avLst/>
            </a:prstGeom>
            <a:noFill/>
            <a:ln w="50800">
              <a:solidFill>
                <a:schemeClr val="accent2"/>
              </a:solidFill>
              <a:round/>
              <a:headEnd/>
              <a:tailEnd/>
            </a:ln>
          </p:spPr>
          <p:txBody>
            <a:bodyPr/>
            <a:lstStyle/>
            <a:p>
              <a:endParaRPr lang="en-US"/>
            </a:p>
          </p:txBody>
        </p:sp>
        <p:sp>
          <p:nvSpPr>
            <p:cNvPr id="1040417" name="Line 33"/>
            <p:cNvSpPr>
              <a:spLocks noChangeAspect="1" noChangeShapeType="1"/>
            </p:cNvSpPr>
            <p:nvPr/>
          </p:nvSpPr>
          <p:spPr bwMode="auto">
            <a:xfrm>
              <a:off x="2968" y="1214"/>
              <a:ext cx="959" cy="0"/>
            </a:xfrm>
            <a:prstGeom prst="line">
              <a:avLst/>
            </a:prstGeom>
            <a:noFill/>
            <a:ln w="50800">
              <a:solidFill>
                <a:schemeClr val="accent2"/>
              </a:solidFill>
              <a:round/>
              <a:headEnd/>
              <a:tailEnd/>
            </a:ln>
          </p:spPr>
          <p:txBody>
            <a:bodyPr/>
            <a:lstStyle/>
            <a:p>
              <a:endParaRPr lang="en-US"/>
            </a:p>
          </p:txBody>
        </p:sp>
        <p:sp>
          <p:nvSpPr>
            <p:cNvPr id="1040418" name="Line 34"/>
            <p:cNvSpPr>
              <a:spLocks noChangeAspect="1" noChangeShapeType="1"/>
            </p:cNvSpPr>
            <p:nvPr/>
          </p:nvSpPr>
          <p:spPr bwMode="auto">
            <a:xfrm>
              <a:off x="3931" y="1214"/>
              <a:ext cx="0" cy="151"/>
            </a:xfrm>
            <a:prstGeom prst="line">
              <a:avLst/>
            </a:prstGeom>
            <a:noFill/>
            <a:ln w="50800">
              <a:solidFill>
                <a:schemeClr val="accent2"/>
              </a:solidFill>
              <a:round/>
              <a:headEnd/>
              <a:tailEnd type="triangle" w="med" len="med"/>
            </a:ln>
          </p:spPr>
          <p:txBody>
            <a:bodyPr/>
            <a:lstStyle/>
            <a:p>
              <a:endParaRPr lang="en-US"/>
            </a:p>
          </p:txBody>
        </p:sp>
        <p:sp>
          <p:nvSpPr>
            <p:cNvPr id="1040419" name="Line 35"/>
            <p:cNvSpPr>
              <a:spLocks noChangeAspect="1" noChangeShapeType="1"/>
            </p:cNvSpPr>
            <p:nvPr/>
          </p:nvSpPr>
          <p:spPr bwMode="auto">
            <a:xfrm>
              <a:off x="3459" y="1503"/>
              <a:ext cx="281" cy="0"/>
            </a:xfrm>
            <a:prstGeom prst="line">
              <a:avLst/>
            </a:prstGeom>
            <a:noFill/>
            <a:ln w="25400">
              <a:solidFill>
                <a:schemeClr val="tx1"/>
              </a:solidFill>
              <a:round/>
              <a:headEnd/>
              <a:tailEnd type="triangle" w="med" len="med"/>
            </a:ln>
          </p:spPr>
          <p:txBody>
            <a:bodyPr/>
            <a:lstStyle/>
            <a:p>
              <a:endParaRPr lang="en-US"/>
            </a:p>
          </p:txBody>
        </p:sp>
        <p:sp>
          <p:nvSpPr>
            <p:cNvPr id="1040420" name="Line 36"/>
            <p:cNvSpPr>
              <a:spLocks noChangeAspect="1" noChangeShapeType="1"/>
            </p:cNvSpPr>
            <p:nvPr/>
          </p:nvSpPr>
          <p:spPr bwMode="auto">
            <a:xfrm>
              <a:off x="2843" y="1427"/>
              <a:ext cx="57" cy="1"/>
            </a:xfrm>
            <a:prstGeom prst="line">
              <a:avLst/>
            </a:prstGeom>
            <a:noFill/>
            <a:ln w="50800">
              <a:solidFill>
                <a:srgbClr val="800080"/>
              </a:solidFill>
              <a:round/>
              <a:headEnd/>
              <a:tailEnd/>
            </a:ln>
          </p:spPr>
          <p:txBody>
            <a:bodyPr/>
            <a:lstStyle/>
            <a:p>
              <a:endParaRPr lang="en-US"/>
            </a:p>
          </p:txBody>
        </p:sp>
        <p:sp>
          <p:nvSpPr>
            <p:cNvPr id="1040421" name="Line 37"/>
            <p:cNvSpPr>
              <a:spLocks noChangeAspect="1" noChangeShapeType="1"/>
            </p:cNvSpPr>
            <p:nvPr/>
          </p:nvSpPr>
          <p:spPr bwMode="auto">
            <a:xfrm flipV="1">
              <a:off x="2893" y="962"/>
              <a:ext cx="0" cy="465"/>
            </a:xfrm>
            <a:prstGeom prst="line">
              <a:avLst/>
            </a:prstGeom>
            <a:noFill/>
            <a:ln w="50800">
              <a:solidFill>
                <a:srgbClr val="800080"/>
              </a:solidFill>
              <a:round/>
              <a:headEnd/>
              <a:tailEnd/>
            </a:ln>
          </p:spPr>
          <p:txBody>
            <a:bodyPr/>
            <a:lstStyle/>
            <a:p>
              <a:endParaRPr lang="en-US"/>
            </a:p>
          </p:txBody>
        </p:sp>
        <p:sp>
          <p:nvSpPr>
            <p:cNvPr id="1040422" name="Line 38"/>
            <p:cNvSpPr>
              <a:spLocks noChangeAspect="1" noChangeShapeType="1"/>
            </p:cNvSpPr>
            <p:nvPr/>
          </p:nvSpPr>
          <p:spPr bwMode="auto">
            <a:xfrm>
              <a:off x="2893" y="962"/>
              <a:ext cx="1479" cy="0"/>
            </a:xfrm>
            <a:prstGeom prst="line">
              <a:avLst/>
            </a:prstGeom>
            <a:noFill/>
            <a:ln w="50800">
              <a:solidFill>
                <a:srgbClr val="800080"/>
              </a:solidFill>
              <a:round/>
              <a:headEnd/>
              <a:tailEnd/>
            </a:ln>
          </p:spPr>
          <p:txBody>
            <a:bodyPr/>
            <a:lstStyle/>
            <a:p>
              <a:endParaRPr lang="en-US"/>
            </a:p>
          </p:txBody>
        </p:sp>
        <p:sp>
          <p:nvSpPr>
            <p:cNvPr id="1040423" name="Line 39"/>
            <p:cNvSpPr>
              <a:spLocks noChangeAspect="1" noChangeShapeType="1"/>
            </p:cNvSpPr>
            <p:nvPr/>
          </p:nvSpPr>
          <p:spPr bwMode="auto">
            <a:xfrm>
              <a:off x="4371" y="962"/>
              <a:ext cx="0" cy="404"/>
            </a:xfrm>
            <a:prstGeom prst="line">
              <a:avLst/>
            </a:prstGeom>
            <a:noFill/>
            <a:ln w="50800">
              <a:solidFill>
                <a:srgbClr val="800080"/>
              </a:solidFill>
              <a:round/>
              <a:headEnd/>
              <a:tailEnd type="triangle" w="med" len="med"/>
            </a:ln>
          </p:spPr>
          <p:txBody>
            <a:bodyPr/>
            <a:lstStyle/>
            <a:p>
              <a:endParaRPr lang="en-US"/>
            </a:p>
          </p:txBody>
        </p:sp>
        <p:sp>
          <p:nvSpPr>
            <p:cNvPr id="1040424" name="Line 40"/>
            <p:cNvSpPr>
              <a:spLocks noChangeAspect="1" noChangeShapeType="1"/>
            </p:cNvSpPr>
            <p:nvPr/>
          </p:nvSpPr>
          <p:spPr bwMode="auto">
            <a:xfrm>
              <a:off x="4490" y="772"/>
              <a:ext cx="0" cy="592"/>
            </a:xfrm>
            <a:prstGeom prst="line">
              <a:avLst/>
            </a:prstGeom>
            <a:noFill/>
            <a:ln w="25400">
              <a:solidFill>
                <a:schemeClr val="tx1"/>
              </a:solidFill>
              <a:prstDash val="dash"/>
              <a:round/>
              <a:headEnd/>
              <a:tailEnd type="triangle" w="med" len="med"/>
            </a:ln>
            <a:effectLst/>
          </p:spPr>
          <p:txBody>
            <a:bodyPr/>
            <a:lstStyle/>
            <a:p>
              <a:endParaRPr lang="en-US"/>
            </a:p>
          </p:txBody>
        </p:sp>
        <p:sp>
          <p:nvSpPr>
            <p:cNvPr id="1040425" name="Text Box 41"/>
            <p:cNvSpPr txBox="1">
              <a:spLocks noChangeAspect="1" noChangeArrowheads="1"/>
            </p:cNvSpPr>
            <p:nvPr/>
          </p:nvSpPr>
          <p:spPr bwMode="auto">
            <a:xfrm>
              <a:off x="3518" y="720"/>
              <a:ext cx="787" cy="185"/>
            </a:xfrm>
            <a:prstGeom prst="rect">
              <a:avLst/>
            </a:prstGeom>
            <a:noFill/>
            <a:ln w="25400">
              <a:noFill/>
              <a:miter lim="800000"/>
              <a:headEnd/>
              <a:tailEnd/>
            </a:ln>
          </p:spPr>
          <p:txBody>
            <a:bodyPr/>
            <a:lstStyle/>
            <a:p>
              <a:pPr eaLnBrk="0" hangingPunct="0"/>
              <a:r>
                <a:rPr lang="el-GR" sz="2000" b="1">
                  <a:solidFill>
                    <a:srgbClr val="800080"/>
                  </a:solidFill>
                  <a:latin typeface="Times New Roman" pitchFamily="18" charset="0"/>
                </a:rPr>
                <a:t>RI-MAD</a:t>
              </a:r>
            </a:p>
          </p:txBody>
        </p:sp>
        <p:sp>
          <p:nvSpPr>
            <p:cNvPr id="1040426" name="Text Box 42"/>
            <p:cNvSpPr txBox="1">
              <a:spLocks noChangeAspect="1" noChangeArrowheads="1"/>
            </p:cNvSpPr>
            <p:nvPr/>
          </p:nvSpPr>
          <p:spPr bwMode="auto">
            <a:xfrm>
              <a:off x="3264" y="1008"/>
              <a:ext cx="830" cy="187"/>
            </a:xfrm>
            <a:prstGeom prst="rect">
              <a:avLst/>
            </a:prstGeom>
            <a:noFill/>
            <a:ln w="25400">
              <a:noFill/>
              <a:miter lim="800000"/>
              <a:headEnd/>
              <a:tailEnd/>
            </a:ln>
          </p:spPr>
          <p:txBody>
            <a:bodyPr/>
            <a:lstStyle/>
            <a:p>
              <a:pPr eaLnBrk="0" hangingPunct="0"/>
              <a:r>
                <a:rPr lang="el-GR" sz="2000" b="1">
                  <a:solidFill>
                    <a:schemeClr val="accent2"/>
                  </a:solidFill>
                  <a:latin typeface="Times New Roman" pitchFamily="18" charset="0"/>
                </a:rPr>
                <a:t>RI-MND</a:t>
              </a:r>
            </a:p>
          </p:txBody>
        </p:sp>
        <p:sp>
          <p:nvSpPr>
            <p:cNvPr id="1040427" name="Text Box 43"/>
            <p:cNvSpPr txBox="1">
              <a:spLocks noChangeAspect="1" noChangeArrowheads="1"/>
            </p:cNvSpPr>
            <p:nvPr/>
          </p:nvSpPr>
          <p:spPr bwMode="auto">
            <a:xfrm>
              <a:off x="2462" y="528"/>
              <a:ext cx="1104" cy="217"/>
            </a:xfrm>
            <a:prstGeom prst="rect">
              <a:avLst/>
            </a:prstGeom>
            <a:noFill/>
            <a:ln w="25400">
              <a:noFill/>
              <a:miter lim="800000"/>
              <a:headEnd/>
              <a:tailEnd/>
            </a:ln>
          </p:spPr>
          <p:txBody>
            <a:bodyPr/>
            <a:lstStyle/>
            <a:p>
              <a:pPr eaLnBrk="0" hangingPunct="0"/>
              <a:r>
                <a:rPr lang="el-GR" sz="2000" b="1">
                  <a:latin typeface="Times New Roman" pitchFamily="18" charset="0"/>
                </a:rPr>
                <a:t>SA or RI-ID</a:t>
              </a:r>
            </a:p>
          </p:txBody>
        </p:sp>
        <p:grpSp>
          <p:nvGrpSpPr>
            <p:cNvPr id="3" name="Group 44"/>
            <p:cNvGrpSpPr>
              <a:grpSpLocks noChangeAspect="1"/>
            </p:cNvGrpSpPr>
            <p:nvPr/>
          </p:nvGrpSpPr>
          <p:grpSpPr bwMode="auto">
            <a:xfrm>
              <a:off x="1325" y="1363"/>
              <a:ext cx="1510" cy="378"/>
              <a:chOff x="2678" y="5580"/>
              <a:chExt cx="3600" cy="900"/>
            </a:xfrm>
          </p:grpSpPr>
          <p:sp>
            <p:nvSpPr>
              <p:cNvPr id="1040429" name="Rectangle 45"/>
              <p:cNvSpPr>
                <a:spLocks noChangeAspect="1" noChangeArrowheads="1"/>
              </p:cNvSpPr>
              <p:nvPr/>
            </p:nvSpPr>
            <p:spPr bwMode="auto">
              <a:xfrm>
                <a:off x="2678" y="5580"/>
                <a:ext cx="900" cy="900"/>
              </a:xfrm>
              <a:prstGeom prst="rect">
                <a:avLst/>
              </a:prstGeom>
              <a:noFill/>
              <a:ln w="25400">
                <a:solidFill>
                  <a:schemeClr val="tx1"/>
                </a:solidFill>
                <a:miter lim="800000"/>
                <a:headEnd/>
                <a:tailEnd/>
              </a:ln>
              <a:effectLst/>
            </p:spPr>
            <p:txBody>
              <a:bodyPr/>
              <a:lstStyle/>
              <a:p>
                <a:endParaRPr lang="en-US"/>
              </a:p>
            </p:txBody>
          </p:sp>
          <p:sp>
            <p:nvSpPr>
              <p:cNvPr id="1040430" name="Line 46"/>
              <p:cNvSpPr>
                <a:spLocks noChangeAspect="1" noChangeShapeType="1"/>
              </p:cNvSpPr>
              <p:nvPr/>
            </p:nvSpPr>
            <p:spPr bwMode="auto">
              <a:xfrm>
                <a:off x="4478" y="5580"/>
                <a:ext cx="0" cy="900"/>
              </a:xfrm>
              <a:prstGeom prst="line">
                <a:avLst/>
              </a:prstGeom>
              <a:noFill/>
              <a:ln w="25400">
                <a:solidFill>
                  <a:schemeClr val="tx1"/>
                </a:solidFill>
                <a:round/>
                <a:headEnd/>
                <a:tailEnd/>
              </a:ln>
              <a:effectLst/>
            </p:spPr>
            <p:txBody>
              <a:bodyPr/>
              <a:lstStyle/>
              <a:p>
                <a:endParaRPr lang="en-US"/>
              </a:p>
            </p:txBody>
          </p:sp>
          <p:sp>
            <p:nvSpPr>
              <p:cNvPr id="1040431" name="Line 47"/>
              <p:cNvSpPr>
                <a:spLocks noChangeAspect="1" noChangeShapeType="1"/>
              </p:cNvSpPr>
              <p:nvPr/>
            </p:nvSpPr>
            <p:spPr bwMode="auto">
              <a:xfrm>
                <a:off x="5378" y="5580"/>
                <a:ext cx="0" cy="900"/>
              </a:xfrm>
              <a:prstGeom prst="line">
                <a:avLst/>
              </a:prstGeom>
              <a:noFill/>
              <a:ln w="25400">
                <a:solidFill>
                  <a:schemeClr val="tx1"/>
                </a:solidFill>
                <a:round/>
                <a:headEnd/>
                <a:tailEnd/>
              </a:ln>
              <a:effectLst/>
            </p:spPr>
            <p:txBody>
              <a:bodyPr/>
              <a:lstStyle/>
              <a:p>
                <a:endParaRPr lang="en-US"/>
              </a:p>
            </p:txBody>
          </p:sp>
          <p:sp>
            <p:nvSpPr>
              <p:cNvPr id="1040432" name="Line 48"/>
              <p:cNvSpPr>
                <a:spLocks noChangeAspect="1" noChangeShapeType="1"/>
              </p:cNvSpPr>
              <p:nvPr/>
            </p:nvSpPr>
            <p:spPr bwMode="auto">
              <a:xfrm>
                <a:off x="6278" y="5580"/>
                <a:ext cx="0" cy="900"/>
              </a:xfrm>
              <a:prstGeom prst="line">
                <a:avLst/>
              </a:prstGeom>
              <a:noFill/>
              <a:ln w="25400">
                <a:solidFill>
                  <a:schemeClr val="tx1"/>
                </a:solidFill>
                <a:round/>
                <a:headEnd/>
                <a:tailEnd/>
              </a:ln>
              <a:effectLst/>
            </p:spPr>
            <p:txBody>
              <a:bodyPr/>
              <a:lstStyle/>
              <a:p>
                <a:endParaRPr lang="en-US"/>
              </a:p>
            </p:txBody>
          </p:sp>
          <p:sp>
            <p:nvSpPr>
              <p:cNvPr id="1040433" name="Line 49"/>
              <p:cNvSpPr>
                <a:spLocks noChangeAspect="1" noChangeShapeType="1"/>
              </p:cNvSpPr>
              <p:nvPr/>
            </p:nvSpPr>
            <p:spPr bwMode="auto">
              <a:xfrm>
                <a:off x="3578" y="5580"/>
                <a:ext cx="2700" cy="0"/>
              </a:xfrm>
              <a:prstGeom prst="line">
                <a:avLst/>
              </a:prstGeom>
              <a:noFill/>
              <a:ln w="25400">
                <a:solidFill>
                  <a:schemeClr val="tx1"/>
                </a:solidFill>
                <a:round/>
                <a:headEnd/>
                <a:tailEnd/>
              </a:ln>
              <a:effectLst/>
            </p:spPr>
            <p:txBody>
              <a:bodyPr/>
              <a:lstStyle/>
              <a:p>
                <a:endParaRPr lang="en-US"/>
              </a:p>
            </p:txBody>
          </p:sp>
          <p:sp>
            <p:nvSpPr>
              <p:cNvPr id="1040434" name="Line 50"/>
              <p:cNvSpPr>
                <a:spLocks noChangeAspect="1" noChangeShapeType="1"/>
              </p:cNvSpPr>
              <p:nvPr/>
            </p:nvSpPr>
            <p:spPr bwMode="auto">
              <a:xfrm>
                <a:off x="3578" y="6480"/>
                <a:ext cx="2700" cy="0"/>
              </a:xfrm>
              <a:prstGeom prst="line">
                <a:avLst/>
              </a:prstGeom>
              <a:noFill/>
              <a:ln w="25400">
                <a:solidFill>
                  <a:schemeClr val="tx1"/>
                </a:solidFill>
                <a:round/>
                <a:headEnd/>
                <a:tailEnd/>
              </a:ln>
              <a:effectLst/>
            </p:spPr>
            <p:txBody>
              <a:bodyPr/>
              <a:lstStyle/>
              <a:p>
                <a:endParaRPr lang="en-US"/>
              </a:p>
            </p:txBody>
          </p:sp>
        </p:grpSp>
        <p:sp>
          <p:nvSpPr>
            <p:cNvPr id="1040435" name="Rectangle 51"/>
            <p:cNvSpPr>
              <a:spLocks noChangeAspect="1" noChangeArrowheads="1"/>
            </p:cNvSpPr>
            <p:nvPr/>
          </p:nvSpPr>
          <p:spPr bwMode="auto">
            <a:xfrm>
              <a:off x="3080" y="1363"/>
              <a:ext cx="378" cy="378"/>
            </a:xfrm>
            <a:prstGeom prst="rect">
              <a:avLst/>
            </a:prstGeom>
            <a:noFill/>
            <a:ln w="25400">
              <a:solidFill>
                <a:schemeClr val="tx1"/>
              </a:solidFill>
              <a:miter lim="800000"/>
              <a:headEnd/>
              <a:tailEnd/>
            </a:ln>
            <a:effectLst/>
          </p:spPr>
          <p:txBody>
            <a:bodyPr/>
            <a:lstStyle/>
            <a:p>
              <a:endParaRPr lang="en-US"/>
            </a:p>
          </p:txBody>
        </p:sp>
        <p:sp>
          <p:nvSpPr>
            <p:cNvPr id="1040436" name="Rectangle 52"/>
            <p:cNvSpPr>
              <a:spLocks noChangeAspect="1" noChangeArrowheads="1"/>
            </p:cNvSpPr>
            <p:nvPr/>
          </p:nvSpPr>
          <p:spPr bwMode="auto">
            <a:xfrm>
              <a:off x="3735" y="1363"/>
              <a:ext cx="378" cy="378"/>
            </a:xfrm>
            <a:prstGeom prst="rect">
              <a:avLst/>
            </a:prstGeom>
            <a:noFill/>
            <a:ln w="25400">
              <a:solidFill>
                <a:schemeClr val="tx1"/>
              </a:solidFill>
              <a:miter lim="800000"/>
              <a:headEnd/>
              <a:tailEnd/>
            </a:ln>
            <a:effectLst/>
          </p:spPr>
          <p:txBody>
            <a:bodyPr/>
            <a:lstStyle/>
            <a:p>
              <a:endParaRPr lang="en-US"/>
            </a:p>
          </p:txBody>
        </p:sp>
        <p:sp>
          <p:nvSpPr>
            <p:cNvPr id="1040437" name="Rectangle 53"/>
            <p:cNvSpPr>
              <a:spLocks noChangeAspect="1" noChangeArrowheads="1"/>
            </p:cNvSpPr>
            <p:nvPr/>
          </p:nvSpPr>
          <p:spPr bwMode="auto">
            <a:xfrm>
              <a:off x="4188" y="1362"/>
              <a:ext cx="377" cy="378"/>
            </a:xfrm>
            <a:prstGeom prst="rect">
              <a:avLst/>
            </a:prstGeom>
            <a:noFill/>
            <a:ln w="25400">
              <a:solidFill>
                <a:schemeClr val="tx1"/>
              </a:solidFill>
              <a:miter lim="800000"/>
              <a:headEnd/>
              <a:tailEnd/>
            </a:ln>
            <a:effectLst/>
          </p:spPr>
          <p:txBody>
            <a:bodyPr/>
            <a:lstStyle/>
            <a:p>
              <a:endParaRPr lang="en-US"/>
            </a:p>
          </p:txBody>
        </p:sp>
        <p:sp>
          <p:nvSpPr>
            <p:cNvPr id="1040438" name="Line 54"/>
            <p:cNvSpPr>
              <a:spLocks noChangeAspect="1" noChangeShapeType="1"/>
            </p:cNvSpPr>
            <p:nvPr/>
          </p:nvSpPr>
          <p:spPr bwMode="auto">
            <a:xfrm>
              <a:off x="2835" y="1597"/>
              <a:ext cx="242" cy="0"/>
            </a:xfrm>
            <a:prstGeom prst="line">
              <a:avLst/>
            </a:prstGeom>
            <a:noFill/>
            <a:ln w="25400">
              <a:solidFill>
                <a:schemeClr val="tx1"/>
              </a:solidFill>
              <a:round/>
              <a:headEnd/>
              <a:tailEnd type="triangle" w="med" len="med"/>
            </a:ln>
            <a:effectLst/>
          </p:spPr>
          <p:txBody>
            <a:bodyPr/>
            <a:lstStyle/>
            <a:p>
              <a:endParaRPr lang="en-US"/>
            </a:p>
          </p:txBody>
        </p:sp>
      </p:grpSp>
      <p:sp>
        <p:nvSpPr>
          <p:cNvPr id="1040439" name="Text Box 55"/>
          <p:cNvSpPr txBox="1">
            <a:spLocks noChangeArrowheads="1"/>
          </p:cNvSpPr>
          <p:nvPr/>
        </p:nvSpPr>
        <p:spPr bwMode="auto">
          <a:xfrm>
            <a:off x="304800" y="4292600"/>
            <a:ext cx="8839200" cy="762000"/>
          </a:xfrm>
          <a:prstGeom prst="rect">
            <a:avLst/>
          </a:prstGeom>
          <a:noFill/>
          <a:ln w="9525">
            <a:noFill/>
            <a:miter lim="800000"/>
            <a:headEnd/>
            <a:tailEnd/>
          </a:ln>
          <a:effectLst/>
        </p:spPr>
        <p:txBody>
          <a:bodyPr>
            <a:spAutoFit/>
          </a:bodyPr>
          <a:lstStyle/>
          <a:p>
            <a:pPr marL="198438" indent="-198438" algn="just">
              <a:buFontTx/>
              <a:buChar char="•"/>
            </a:pPr>
            <a:r>
              <a:rPr lang="en-US" sz="2200" b="1" dirty="0">
                <a:solidFill>
                  <a:srgbClr val="FFFF00"/>
                </a:solidFill>
                <a:latin typeface="Arial" pitchFamily="34" charset="0"/>
                <a:cs typeface="Arial" pitchFamily="34" charset="0"/>
              </a:rPr>
              <a:t>The probabilities of the alternative “death paths” due to </a:t>
            </a:r>
            <a:r>
              <a:rPr lang="en-US" sz="2200" b="1" dirty="0">
                <a:solidFill>
                  <a:srgbClr val="FF3300"/>
                </a:solidFill>
                <a:latin typeface="Arial" pitchFamily="34" charset="0"/>
                <a:cs typeface="Arial" pitchFamily="34" charset="0"/>
              </a:rPr>
              <a:t>irradiation </a:t>
            </a:r>
            <a:r>
              <a:rPr lang="en-US" sz="2200" b="1" dirty="0">
                <a:solidFill>
                  <a:srgbClr val="FFFF00"/>
                </a:solidFill>
                <a:latin typeface="Arial" pitchFamily="34" charset="0"/>
                <a:cs typeface="Arial" pitchFamily="34" charset="0"/>
              </a:rPr>
              <a:t>depend primari</a:t>
            </a:r>
            <a:r>
              <a:rPr lang="en-US" sz="2200" b="1" dirty="0">
                <a:solidFill>
                  <a:srgbClr val="FFFF00"/>
                </a:solidFill>
                <a:latin typeface="Arial Rounded MT Bold" pitchFamily="34" charset="0"/>
              </a:rPr>
              <a:t>ly on the type of </a:t>
            </a:r>
            <a:r>
              <a:rPr lang="en-US" sz="2200" b="1" dirty="0" err="1">
                <a:solidFill>
                  <a:srgbClr val="FFFF00"/>
                </a:solidFill>
                <a:latin typeface="Arial Rounded MT Bold" pitchFamily="34" charset="0"/>
              </a:rPr>
              <a:t>tumour</a:t>
            </a:r>
            <a:r>
              <a:rPr lang="en-US" sz="2200" b="1" dirty="0">
                <a:solidFill>
                  <a:srgbClr val="FFFF00"/>
                </a:solidFill>
                <a:latin typeface="Arial Rounded MT Bold" pitchFamily="34" charset="0"/>
              </a:rPr>
              <a:t> cell</a:t>
            </a:r>
            <a:r>
              <a:rPr lang="el-GR" sz="2200" b="1" dirty="0">
                <a:solidFill>
                  <a:srgbClr val="FFFF00"/>
                </a:solidFill>
                <a:latin typeface="Palatino Linotype" pitchFamily="18" charset="0"/>
              </a:rPr>
              <a:t>.</a:t>
            </a:r>
          </a:p>
        </p:txBody>
      </p:sp>
      <p:sp>
        <p:nvSpPr>
          <p:cNvPr id="1040440" name="Text Box 56"/>
          <p:cNvSpPr txBox="1">
            <a:spLocks noChangeArrowheads="1"/>
          </p:cNvSpPr>
          <p:nvPr/>
        </p:nvSpPr>
        <p:spPr bwMode="auto">
          <a:xfrm>
            <a:off x="304800" y="5184775"/>
            <a:ext cx="8839200" cy="769441"/>
          </a:xfrm>
          <a:prstGeom prst="rect">
            <a:avLst/>
          </a:prstGeom>
          <a:noFill/>
          <a:ln w="9525">
            <a:noFill/>
            <a:miter lim="800000"/>
            <a:headEnd/>
            <a:tailEnd/>
          </a:ln>
          <a:effectLst/>
        </p:spPr>
        <p:txBody>
          <a:bodyPr>
            <a:spAutoFit/>
          </a:bodyPr>
          <a:lstStyle/>
          <a:p>
            <a:pPr marL="198438" indent="-198438" algn="just">
              <a:buFontTx/>
              <a:buChar char="•"/>
            </a:pPr>
            <a:r>
              <a:rPr lang="en-US" sz="2200" dirty="0">
                <a:solidFill>
                  <a:srgbClr val="FFFF00"/>
                </a:solidFill>
                <a:latin typeface="Arial Rounded MT Bold" pitchFamily="34" charset="0"/>
              </a:rPr>
              <a:t>In GBM the vast majority of cells undergoes a mitotic necrotic death</a:t>
            </a:r>
            <a:r>
              <a:rPr lang="el-GR" sz="2200" dirty="0">
                <a:solidFill>
                  <a:srgbClr val="FFFF00"/>
                </a:solidFill>
                <a:latin typeface="Palatino Linotype" pitchFamily="18" charset="0"/>
              </a:rPr>
              <a:t>.</a:t>
            </a:r>
          </a:p>
        </p:txBody>
      </p:sp>
      <p:sp>
        <p:nvSpPr>
          <p:cNvPr id="1040441" name="Text Box 57"/>
          <p:cNvSpPr txBox="1">
            <a:spLocks noChangeArrowheads="1"/>
          </p:cNvSpPr>
          <p:nvPr/>
        </p:nvSpPr>
        <p:spPr bwMode="auto">
          <a:xfrm>
            <a:off x="304800" y="5942013"/>
            <a:ext cx="8839200" cy="830997"/>
          </a:xfrm>
          <a:prstGeom prst="rect">
            <a:avLst/>
          </a:prstGeom>
          <a:noFill/>
          <a:ln w="9525">
            <a:noFill/>
            <a:miter lim="800000"/>
            <a:headEnd/>
            <a:tailEnd/>
          </a:ln>
          <a:effectLst/>
        </p:spPr>
        <p:txBody>
          <a:bodyPr>
            <a:spAutoFit/>
          </a:bodyPr>
          <a:lstStyle/>
          <a:p>
            <a:pPr marL="198438" indent="-198438" algn="just"/>
            <a:r>
              <a:rPr lang="en-US" sz="1600" b="1" dirty="0">
                <a:solidFill>
                  <a:srgbClr val="FFFF00"/>
                </a:solidFill>
                <a:latin typeface="Arial" pitchFamily="34" charset="0"/>
                <a:cs typeface="Arial" pitchFamily="34" charset="0"/>
              </a:rPr>
              <a:t>   SA: </a:t>
            </a:r>
            <a:r>
              <a:rPr lang="en-US" sz="1600" b="1" dirty="0">
                <a:solidFill>
                  <a:srgbClr val="FF3300"/>
                </a:solidFill>
                <a:latin typeface="Arial" pitchFamily="34" charset="0"/>
                <a:cs typeface="Arial" pitchFamily="34" charset="0"/>
              </a:rPr>
              <a:t>Spontaneous Apoptosis</a:t>
            </a:r>
            <a:r>
              <a:rPr lang="en-US" sz="1600" b="1" dirty="0">
                <a:latin typeface="Arial" pitchFamily="34" charset="0"/>
                <a:cs typeface="Arial" pitchFamily="34" charset="0"/>
              </a:rPr>
              <a:t>, </a:t>
            </a:r>
            <a:r>
              <a:rPr lang="en-US" sz="1600" b="1" dirty="0">
                <a:solidFill>
                  <a:srgbClr val="FFFF00"/>
                </a:solidFill>
                <a:latin typeface="Arial" pitchFamily="34" charset="0"/>
                <a:cs typeface="Arial" pitchFamily="34" charset="0"/>
              </a:rPr>
              <a:t>RI-ID: </a:t>
            </a:r>
            <a:r>
              <a:rPr lang="en-US" sz="1600" b="1" dirty="0">
                <a:solidFill>
                  <a:srgbClr val="FF3300"/>
                </a:solidFill>
                <a:latin typeface="Arial" pitchFamily="34" charset="0"/>
                <a:cs typeface="Arial" pitchFamily="34" charset="0"/>
              </a:rPr>
              <a:t>Radiation-Induced </a:t>
            </a:r>
            <a:r>
              <a:rPr lang="en-US" sz="1600" b="1" dirty="0" err="1">
                <a:solidFill>
                  <a:srgbClr val="FF3300"/>
                </a:solidFill>
                <a:latin typeface="Arial" pitchFamily="34" charset="0"/>
                <a:cs typeface="Arial" pitchFamily="34" charset="0"/>
              </a:rPr>
              <a:t>Interphase</a:t>
            </a:r>
            <a:r>
              <a:rPr lang="en-US" sz="1600" b="1" dirty="0">
                <a:solidFill>
                  <a:srgbClr val="FF3300"/>
                </a:solidFill>
                <a:latin typeface="Arial" pitchFamily="34" charset="0"/>
                <a:cs typeface="Arial" pitchFamily="34" charset="0"/>
              </a:rPr>
              <a:t> Death</a:t>
            </a:r>
            <a:r>
              <a:rPr lang="en-US" sz="1600" b="1" dirty="0">
                <a:latin typeface="Arial" pitchFamily="34" charset="0"/>
                <a:cs typeface="Arial" pitchFamily="34" charset="0"/>
              </a:rPr>
              <a:t>, </a:t>
            </a:r>
            <a:r>
              <a:rPr lang="en-US" sz="1600" b="1" dirty="0">
                <a:solidFill>
                  <a:srgbClr val="FFFF00"/>
                </a:solidFill>
                <a:latin typeface="Arial" pitchFamily="34" charset="0"/>
                <a:cs typeface="Arial" pitchFamily="34" charset="0"/>
              </a:rPr>
              <a:t>RI-MAD: </a:t>
            </a:r>
            <a:r>
              <a:rPr lang="en-US" sz="1600" b="1" dirty="0">
                <a:solidFill>
                  <a:srgbClr val="FF3300"/>
                </a:solidFill>
                <a:latin typeface="Arial" pitchFamily="34" charset="0"/>
                <a:cs typeface="Arial" pitchFamily="34" charset="0"/>
              </a:rPr>
              <a:t>Radiation-Induced Mitotic Apoptotic Death</a:t>
            </a:r>
            <a:r>
              <a:rPr lang="en-US" sz="1600" b="1" dirty="0">
                <a:latin typeface="Arial" pitchFamily="34" charset="0"/>
                <a:cs typeface="Arial" pitchFamily="34" charset="0"/>
              </a:rPr>
              <a:t>, </a:t>
            </a:r>
            <a:r>
              <a:rPr lang="en-US" sz="1600" b="1" dirty="0">
                <a:solidFill>
                  <a:srgbClr val="FFFF00"/>
                </a:solidFill>
                <a:latin typeface="Arial" pitchFamily="34" charset="0"/>
                <a:cs typeface="Arial" pitchFamily="34" charset="0"/>
              </a:rPr>
              <a:t>RI-MND: </a:t>
            </a:r>
            <a:r>
              <a:rPr lang="en-US" sz="1600" b="1" dirty="0">
                <a:solidFill>
                  <a:srgbClr val="FF3300"/>
                </a:solidFill>
                <a:latin typeface="Arial" pitchFamily="34" charset="0"/>
                <a:cs typeface="Arial" pitchFamily="34" charset="0"/>
              </a:rPr>
              <a:t>Radiation-Induced Mitotic Necrotic Death</a:t>
            </a:r>
            <a:endParaRPr lang="el-GR" sz="1600" b="1" dirty="0">
              <a:solidFill>
                <a:srgbClr val="FF33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4"/>
          <p:cNvSpPr>
            <a:spLocks noGrp="1"/>
          </p:cNvSpPr>
          <p:nvPr>
            <p:ph type="sldNum" sz="quarter" idx="11"/>
          </p:nvPr>
        </p:nvSpPr>
        <p:spPr/>
        <p:txBody>
          <a:bodyPr/>
          <a:lstStyle/>
          <a:p>
            <a:fld id="{88E7A694-A4FB-4F20-9C2A-8358FE7AB5B3}" type="slidenum">
              <a:rPr lang="el-GR"/>
              <a:pPr/>
              <a:t>22</a:t>
            </a:fld>
            <a:endParaRPr lang="el-GR"/>
          </a:p>
        </p:txBody>
      </p:sp>
      <p:sp>
        <p:nvSpPr>
          <p:cNvPr id="1244162" name="Rectangle 2"/>
          <p:cNvSpPr>
            <a:spLocks noGrp="1" noChangeArrowheads="1"/>
          </p:cNvSpPr>
          <p:nvPr>
            <p:ph type="body" idx="1"/>
          </p:nvPr>
        </p:nvSpPr>
        <p:spPr>
          <a:xfrm>
            <a:off x="250825" y="4941888"/>
            <a:ext cx="8697913" cy="1079500"/>
          </a:xfrm>
        </p:spPr>
        <p:txBody>
          <a:bodyPr/>
          <a:lstStyle/>
          <a:p>
            <a:pPr marL="0" indent="0">
              <a:lnSpc>
                <a:spcPct val="80000"/>
              </a:lnSpc>
              <a:buFont typeface="Wingdings" pitchFamily="2" charset="2"/>
              <a:buNone/>
            </a:pPr>
            <a:r>
              <a:rPr lang="en-US" sz="1600" b="1" dirty="0">
                <a:latin typeface="Arial" pitchFamily="34" charset="0"/>
              </a:rPr>
              <a:t>Simplified flow chart for the response of a single </a:t>
            </a:r>
            <a:r>
              <a:rPr lang="en-US" sz="1600" b="1" dirty="0" err="1">
                <a:latin typeface="Arial" pitchFamily="34" charset="0"/>
              </a:rPr>
              <a:t>tumour</a:t>
            </a:r>
            <a:r>
              <a:rPr lang="en-US" sz="1600" b="1" dirty="0">
                <a:latin typeface="Arial" pitchFamily="34" charset="0"/>
              </a:rPr>
              <a:t> cell to irradiation. Symbol explanation: </a:t>
            </a:r>
            <a:r>
              <a:rPr lang="el-GR" sz="1600" b="1" dirty="0">
                <a:latin typeface="Arial" pitchFamily="34" charset="0"/>
              </a:rPr>
              <a:t>α</a:t>
            </a:r>
            <a:r>
              <a:rPr lang="en-US" sz="1600" b="1" baseline="-25000" dirty="0">
                <a:latin typeface="Arial" pitchFamily="34" charset="0"/>
              </a:rPr>
              <a:t>P</a:t>
            </a:r>
            <a:r>
              <a:rPr lang="en-US" sz="1600" b="1" dirty="0">
                <a:latin typeface="Arial" pitchFamily="34" charset="0"/>
              </a:rPr>
              <a:t> and </a:t>
            </a:r>
            <a:r>
              <a:rPr lang="el-GR" sz="1600" b="1" dirty="0">
                <a:latin typeface="Arial" pitchFamily="34" charset="0"/>
              </a:rPr>
              <a:t>β</a:t>
            </a:r>
            <a:r>
              <a:rPr lang="en-US" sz="1600" b="1" baseline="-25000" dirty="0">
                <a:latin typeface="Arial" pitchFamily="34" charset="0"/>
              </a:rPr>
              <a:t>P</a:t>
            </a:r>
            <a:r>
              <a:rPr lang="en-US" sz="1600" b="1" dirty="0">
                <a:latin typeface="Arial" pitchFamily="34" charset="0"/>
              </a:rPr>
              <a:t> stand for the </a:t>
            </a:r>
            <a:r>
              <a:rPr lang="el-GR" sz="1600" b="1" dirty="0">
                <a:latin typeface="Arial" pitchFamily="34" charset="0"/>
              </a:rPr>
              <a:t>α</a:t>
            </a:r>
            <a:r>
              <a:rPr lang="en-US" sz="1600" b="1" dirty="0">
                <a:latin typeface="Arial" pitchFamily="34" charset="0"/>
              </a:rPr>
              <a:t> and </a:t>
            </a:r>
            <a:r>
              <a:rPr lang="el-GR" sz="1600" b="1" dirty="0">
                <a:latin typeface="Arial" pitchFamily="34" charset="0"/>
              </a:rPr>
              <a:t>β</a:t>
            </a:r>
            <a:r>
              <a:rPr lang="en-US" sz="1600" b="1" dirty="0">
                <a:latin typeface="Arial" pitchFamily="34" charset="0"/>
              </a:rPr>
              <a:t> parameters of the linear quadratic model for the </a:t>
            </a:r>
            <a:r>
              <a:rPr lang="en-US" sz="1600" b="1" dirty="0" err="1">
                <a:latin typeface="Arial" pitchFamily="34" charset="0"/>
              </a:rPr>
              <a:t>tumour</a:t>
            </a:r>
            <a:r>
              <a:rPr lang="en-US" sz="1600" b="1" dirty="0">
                <a:latin typeface="Arial" pitchFamily="34" charset="0"/>
              </a:rPr>
              <a:t> proliferating cells excluding those in phase S. The subscript S denotes cells in the </a:t>
            </a:r>
            <a:r>
              <a:rPr lang="en-US" sz="1600" b="1" dirty="0">
                <a:solidFill>
                  <a:srgbClr val="FF3300"/>
                </a:solidFill>
                <a:latin typeface="Arial" pitchFamily="34" charset="0"/>
              </a:rPr>
              <a:t>DNA synthesis phase</a:t>
            </a:r>
            <a:r>
              <a:rPr lang="en-US" sz="1600" b="1" dirty="0">
                <a:solidFill>
                  <a:srgbClr val="FFFF00"/>
                </a:solidFill>
                <a:latin typeface="Arial" pitchFamily="34" charset="0"/>
              </a:rPr>
              <a:t>, </a:t>
            </a:r>
            <a:r>
              <a:rPr lang="en-US" sz="1600" b="1" dirty="0">
                <a:latin typeface="Arial" pitchFamily="34" charset="0"/>
              </a:rPr>
              <a:t>whereas the subscript G0 denotes cells in the </a:t>
            </a:r>
            <a:r>
              <a:rPr lang="en-US" sz="1600" b="1" dirty="0">
                <a:solidFill>
                  <a:srgbClr val="FF3300"/>
                </a:solidFill>
                <a:latin typeface="Arial" pitchFamily="34" charset="0"/>
              </a:rPr>
              <a:t>resting (dormant) phase G0</a:t>
            </a:r>
            <a:r>
              <a:rPr lang="en-US" sz="1600" b="1" dirty="0">
                <a:solidFill>
                  <a:srgbClr val="FFFF00"/>
                </a:solidFill>
                <a:latin typeface="Arial" pitchFamily="34" charset="0"/>
              </a:rPr>
              <a:t>. </a:t>
            </a:r>
            <a:endParaRPr lang="el-GR" sz="1600" b="1" dirty="0">
              <a:solidFill>
                <a:srgbClr val="FFFF00"/>
              </a:solidFill>
              <a:latin typeface="Arial" pitchFamily="34" charset="0"/>
            </a:endParaRPr>
          </a:p>
        </p:txBody>
      </p:sp>
      <p:grpSp>
        <p:nvGrpSpPr>
          <p:cNvPr id="2" name="Group 3"/>
          <p:cNvGrpSpPr>
            <a:grpSpLocks/>
          </p:cNvGrpSpPr>
          <p:nvPr/>
        </p:nvGrpSpPr>
        <p:grpSpPr bwMode="auto">
          <a:xfrm>
            <a:off x="1403350" y="188913"/>
            <a:ext cx="6553200" cy="4679950"/>
            <a:chOff x="1152" y="1008"/>
            <a:chExt cx="9547" cy="9619"/>
          </a:xfrm>
          <a:solidFill>
            <a:schemeClr val="bg2">
              <a:lumMod val="50000"/>
              <a:lumOff val="50000"/>
            </a:schemeClr>
          </a:solidFill>
        </p:grpSpPr>
        <p:sp>
          <p:nvSpPr>
            <p:cNvPr id="1244164" name="Line 4"/>
            <p:cNvSpPr>
              <a:spLocks noChangeShapeType="1"/>
            </p:cNvSpPr>
            <p:nvPr/>
          </p:nvSpPr>
          <p:spPr bwMode="auto">
            <a:xfrm flipH="1">
              <a:off x="9078" y="3024"/>
              <a:ext cx="0" cy="504"/>
            </a:xfrm>
            <a:prstGeom prst="line">
              <a:avLst/>
            </a:prstGeom>
            <a:grpFill/>
            <a:ln w="25400">
              <a:solidFill>
                <a:srgbClr val="FFFF00"/>
              </a:solidFill>
              <a:round/>
              <a:headEnd/>
              <a:tailEnd type="triangle" w="med" len="med"/>
            </a:ln>
            <a:effectLst/>
          </p:spPr>
          <p:txBody>
            <a:bodyPr lIns="0" tIns="0" rIns="0" bIns="0"/>
            <a:lstStyle/>
            <a:p>
              <a:endParaRPr lang="en-US"/>
            </a:p>
          </p:txBody>
        </p:sp>
        <p:sp>
          <p:nvSpPr>
            <p:cNvPr id="1244165" name="Line 5"/>
            <p:cNvSpPr>
              <a:spLocks noChangeShapeType="1"/>
            </p:cNvSpPr>
            <p:nvPr/>
          </p:nvSpPr>
          <p:spPr bwMode="auto">
            <a:xfrm flipV="1">
              <a:off x="6540" y="7488"/>
              <a:ext cx="360" cy="0"/>
            </a:xfrm>
            <a:prstGeom prst="line">
              <a:avLst/>
            </a:prstGeom>
            <a:grpFill/>
            <a:ln w="25400">
              <a:solidFill>
                <a:srgbClr val="FFFF00"/>
              </a:solidFill>
              <a:round/>
              <a:headEnd/>
              <a:tailEnd/>
            </a:ln>
            <a:effectLst/>
          </p:spPr>
          <p:txBody>
            <a:bodyPr lIns="0" tIns="0" rIns="0" bIns="0"/>
            <a:lstStyle/>
            <a:p>
              <a:endParaRPr lang="en-US"/>
            </a:p>
          </p:txBody>
        </p:sp>
        <p:sp>
          <p:nvSpPr>
            <p:cNvPr id="1244166" name="Text Box 6"/>
            <p:cNvSpPr txBox="1">
              <a:spLocks noChangeArrowheads="1"/>
            </p:cNvSpPr>
            <p:nvPr/>
          </p:nvSpPr>
          <p:spPr bwMode="auto">
            <a:xfrm>
              <a:off x="9792" y="6768"/>
              <a:ext cx="684" cy="424"/>
            </a:xfrm>
            <a:prstGeom prst="rect">
              <a:avLst/>
            </a:prstGeom>
            <a:grpFill/>
            <a:ln w="9525">
              <a:noFill/>
              <a:prstDash val="sysDot"/>
              <a:miter lim="800000"/>
              <a:headEnd type="none" w="sm" len="sm"/>
              <a:tailEnd type="none" w="sm" len="sm"/>
            </a:ln>
            <a:effectLst/>
          </p:spPr>
          <p:txBody>
            <a:bodyPr lIns="0" tIns="0" rIns="0" bIns="0"/>
            <a:lstStyle/>
            <a:p>
              <a:pPr algn="ctr"/>
              <a:r>
                <a:rPr lang="el-GR" sz="800">
                  <a:latin typeface="Arial" pitchFamily="34" charset="0"/>
                </a:rPr>
                <a:t>YES</a:t>
              </a:r>
              <a:endParaRPr lang="el-GR">
                <a:latin typeface="Arial" pitchFamily="34" charset="0"/>
              </a:endParaRPr>
            </a:p>
          </p:txBody>
        </p:sp>
        <p:sp>
          <p:nvSpPr>
            <p:cNvPr id="1244167" name="Line 7"/>
            <p:cNvSpPr>
              <a:spLocks noChangeShapeType="1"/>
            </p:cNvSpPr>
            <p:nvPr/>
          </p:nvSpPr>
          <p:spPr bwMode="auto">
            <a:xfrm>
              <a:off x="9648" y="7158"/>
              <a:ext cx="1051" cy="7"/>
            </a:xfrm>
            <a:prstGeom prst="line">
              <a:avLst/>
            </a:prstGeom>
            <a:grpFill/>
            <a:ln w="25400">
              <a:solidFill>
                <a:srgbClr val="FFFF00"/>
              </a:solidFill>
              <a:prstDash val="dash"/>
              <a:round/>
              <a:headEnd type="none" w="sm" len="sm"/>
              <a:tailEnd/>
            </a:ln>
            <a:effectLst/>
          </p:spPr>
          <p:txBody>
            <a:bodyPr lIns="0" tIns="0" rIns="0" bIns="0"/>
            <a:lstStyle/>
            <a:p>
              <a:endParaRPr lang="en-US"/>
            </a:p>
          </p:txBody>
        </p:sp>
        <p:sp>
          <p:nvSpPr>
            <p:cNvPr id="1244168" name="Text Box 8"/>
            <p:cNvSpPr txBox="1">
              <a:spLocks noChangeArrowheads="1"/>
            </p:cNvSpPr>
            <p:nvPr/>
          </p:nvSpPr>
          <p:spPr bwMode="auto">
            <a:xfrm>
              <a:off x="4932" y="6774"/>
              <a:ext cx="540" cy="424"/>
            </a:xfrm>
            <a:prstGeom prst="rect">
              <a:avLst/>
            </a:prstGeom>
            <a:grpFill/>
            <a:ln w="9525">
              <a:noFill/>
              <a:prstDash val="sysDot"/>
              <a:miter lim="800000"/>
              <a:headEnd type="none" w="sm" len="sm"/>
              <a:tailEnd type="none" w="sm" len="sm"/>
            </a:ln>
            <a:effectLst/>
          </p:spPr>
          <p:txBody>
            <a:bodyPr lIns="0" tIns="0" rIns="0" bIns="0"/>
            <a:lstStyle/>
            <a:p>
              <a:pPr algn="ctr"/>
              <a:r>
                <a:rPr lang="el-GR" sz="800">
                  <a:solidFill>
                    <a:schemeClr val="bg2"/>
                  </a:solidFill>
                  <a:latin typeface="Arial" pitchFamily="34" charset="0"/>
                </a:rPr>
                <a:t>NO</a:t>
              </a:r>
              <a:endParaRPr lang="el-GR">
                <a:solidFill>
                  <a:schemeClr val="bg2"/>
                </a:solidFill>
                <a:latin typeface="Arial" pitchFamily="34" charset="0"/>
              </a:endParaRPr>
            </a:p>
          </p:txBody>
        </p:sp>
        <p:sp>
          <p:nvSpPr>
            <p:cNvPr id="1244169" name="Rectangle 9"/>
            <p:cNvSpPr>
              <a:spLocks noChangeArrowheads="1"/>
            </p:cNvSpPr>
            <p:nvPr/>
          </p:nvSpPr>
          <p:spPr bwMode="auto">
            <a:xfrm>
              <a:off x="2046" y="2175"/>
              <a:ext cx="2985" cy="573"/>
            </a:xfrm>
            <a:prstGeom prst="rect">
              <a:avLst/>
            </a:prstGeom>
            <a:grpFill/>
            <a:ln w="25400">
              <a:solidFill>
                <a:srgbClr val="000000"/>
              </a:solidFill>
              <a:miter lim="800000"/>
              <a:headEnd/>
              <a:tailEnd/>
            </a:ln>
            <a:effectLst/>
          </p:spPr>
          <p:txBody>
            <a:bodyPr lIns="0" tIns="0" rIns="0" bIns="0"/>
            <a:lstStyle/>
            <a:p>
              <a:pPr algn="ctr"/>
              <a:r>
                <a:rPr lang="el-GR" sz="900" dirty="0">
                  <a:latin typeface="Arial" pitchFamily="34" charset="0"/>
                </a:rPr>
                <a:t>Irradiation (</a:t>
              </a:r>
              <a:r>
                <a:rPr lang="el-GR" sz="900" dirty="0">
                  <a:latin typeface="Arial" pitchFamily="34" charset="0"/>
                  <a:cs typeface="Arial" pitchFamily="34" charset="0"/>
                </a:rPr>
                <a:t>α</a:t>
              </a:r>
              <a:r>
                <a:rPr lang="en-US" sz="900" baseline="-25000" dirty="0">
                  <a:latin typeface="Arial" pitchFamily="34" charset="0"/>
                  <a:cs typeface="Arial" pitchFamily="34" charset="0"/>
                </a:rPr>
                <a:t>P</a:t>
              </a:r>
              <a:r>
                <a:rPr lang="el-GR" sz="900" dirty="0">
                  <a:latin typeface="Arial" pitchFamily="34" charset="0"/>
                </a:rPr>
                <a:t>,</a:t>
              </a:r>
              <a:r>
                <a:rPr lang="el-GR" sz="900" dirty="0">
                  <a:latin typeface="Arial" pitchFamily="34" charset="0"/>
                  <a:cs typeface="Arial" pitchFamily="34" charset="0"/>
                </a:rPr>
                <a:t>β</a:t>
              </a:r>
              <a:r>
                <a:rPr lang="en-US" sz="900" baseline="-25000" dirty="0">
                  <a:latin typeface="Arial" pitchFamily="34" charset="0"/>
                  <a:cs typeface="Arial" pitchFamily="34" charset="0"/>
                </a:rPr>
                <a:t>P</a:t>
              </a:r>
              <a:r>
                <a:rPr lang="el-GR" sz="900" dirty="0">
                  <a:latin typeface="Arial" pitchFamily="34" charset="0"/>
                </a:rPr>
                <a:t> ) (α</a:t>
              </a:r>
              <a:r>
                <a:rPr lang="en-US" sz="900" baseline="-25000" dirty="0">
                  <a:latin typeface="Arial" pitchFamily="34" charset="0"/>
                </a:rPr>
                <a:t>S</a:t>
              </a:r>
              <a:r>
                <a:rPr lang="el-GR" sz="900" dirty="0">
                  <a:latin typeface="Arial" pitchFamily="34" charset="0"/>
                </a:rPr>
                <a:t>,β</a:t>
              </a:r>
              <a:r>
                <a:rPr lang="en-US" sz="900" baseline="-25000" dirty="0">
                  <a:latin typeface="Arial" pitchFamily="34" charset="0"/>
                </a:rPr>
                <a:t>S</a:t>
              </a:r>
              <a:r>
                <a:rPr lang="el-GR" dirty="0">
                  <a:latin typeface="Arial" pitchFamily="34" charset="0"/>
                </a:rPr>
                <a:t> </a:t>
              </a:r>
              <a:r>
                <a:rPr lang="el-GR" sz="900" dirty="0">
                  <a:latin typeface="Arial" pitchFamily="34" charset="0"/>
                </a:rPr>
                <a:t>)</a:t>
              </a:r>
            </a:p>
            <a:p>
              <a:pPr algn="ctr"/>
              <a:endParaRPr lang="el-GR" sz="900" dirty="0">
                <a:latin typeface="Arial" pitchFamily="34" charset="0"/>
              </a:endParaRPr>
            </a:p>
            <a:p>
              <a:pPr algn="ctr"/>
              <a:endParaRPr lang="el-GR" sz="900" dirty="0">
                <a:latin typeface="Arial" pitchFamily="34" charset="0"/>
              </a:endParaRPr>
            </a:p>
            <a:p>
              <a:endParaRPr lang="el-GR" dirty="0">
                <a:latin typeface="Arial" pitchFamily="34" charset="0"/>
              </a:endParaRPr>
            </a:p>
          </p:txBody>
        </p:sp>
        <p:sp>
          <p:nvSpPr>
            <p:cNvPr id="1244170" name="Line 10"/>
            <p:cNvSpPr>
              <a:spLocks noChangeShapeType="1"/>
            </p:cNvSpPr>
            <p:nvPr/>
          </p:nvSpPr>
          <p:spPr bwMode="auto">
            <a:xfrm>
              <a:off x="2052" y="2995"/>
              <a:ext cx="0" cy="533"/>
            </a:xfrm>
            <a:prstGeom prst="line">
              <a:avLst/>
            </a:prstGeom>
            <a:grpFill/>
            <a:ln w="25400">
              <a:solidFill>
                <a:srgbClr val="FFFF00"/>
              </a:solidFill>
              <a:round/>
              <a:headEnd/>
              <a:tailEnd type="triangle" w="med" len="med"/>
            </a:ln>
            <a:effectLst/>
          </p:spPr>
          <p:txBody>
            <a:bodyPr lIns="0" tIns="0" rIns="0" bIns="0"/>
            <a:lstStyle/>
            <a:p>
              <a:endParaRPr lang="en-US"/>
            </a:p>
          </p:txBody>
        </p:sp>
        <p:sp>
          <p:nvSpPr>
            <p:cNvPr id="1244171" name="Text Box 11"/>
            <p:cNvSpPr txBox="1">
              <a:spLocks noChangeArrowheads="1"/>
            </p:cNvSpPr>
            <p:nvPr/>
          </p:nvSpPr>
          <p:spPr bwMode="auto">
            <a:xfrm>
              <a:off x="1152" y="4615"/>
              <a:ext cx="2160" cy="727"/>
            </a:xfrm>
            <a:prstGeom prst="rect">
              <a:avLst/>
            </a:prstGeom>
            <a:grpFill/>
            <a:ln w="25400">
              <a:solidFill>
                <a:srgbClr val="000000"/>
              </a:solidFill>
              <a:miter lim="800000"/>
              <a:headEnd/>
              <a:tailEnd/>
            </a:ln>
            <a:effectLst/>
          </p:spPr>
          <p:txBody>
            <a:bodyPr lIns="0" tIns="0" rIns="0" bIns="0"/>
            <a:lstStyle/>
            <a:p>
              <a:pPr algn="ctr"/>
              <a:r>
                <a:rPr lang="el-GR" sz="900" dirty="0">
                  <a:latin typeface="Arial" pitchFamily="34" charset="0"/>
                </a:rPr>
                <a:t>Cell still cycling for a few (e.g. 3)  cell cycles</a:t>
              </a:r>
              <a:endParaRPr lang="el-GR" dirty="0">
                <a:latin typeface="Arial" pitchFamily="34" charset="0"/>
              </a:endParaRPr>
            </a:p>
          </p:txBody>
        </p:sp>
        <p:sp>
          <p:nvSpPr>
            <p:cNvPr id="1244172" name="Line 12"/>
            <p:cNvSpPr>
              <a:spLocks noChangeShapeType="1"/>
            </p:cNvSpPr>
            <p:nvPr/>
          </p:nvSpPr>
          <p:spPr bwMode="auto">
            <a:xfrm>
              <a:off x="2049" y="4068"/>
              <a:ext cx="3" cy="547"/>
            </a:xfrm>
            <a:prstGeom prst="line">
              <a:avLst/>
            </a:prstGeom>
            <a:grpFill/>
            <a:ln w="25400">
              <a:solidFill>
                <a:srgbClr val="FFFF00"/>
              </a:solidFill>
              <a:round/>
              <a:headEnd/>
              <a:tailEnd type="triangle" w="med" len="med"/>
            </a:ln>
            <a:effectLst/>
          </p:spPr>
          <p:txBody>
            <a:bodyPr lIns="0" tIns="0" rIns="0" bIns="0"/>
            <a:lstStyle/>
            <a:p>
              <a:endParaRPr lang="en-US"/>
            </a:p>
          </p:txBody>
        </p:sp>
        <p:sp>
          <p:nvSpPr>
            <p:cNvPr id="1244173" name="AutoShape 13"/>
            <p:cNvSpPr>
              <a:spLocks noChangeArrowheads="1"/>
            </p:cNvSpPr>
            <p:nvPr/>
          </p:nvSpPr>
          <p:spPr bwMode="auto">
            <a:xfrm>
              <a:off x="4856" y="7980"/>
              <a:ext cx="2235" cy="428"/>
            </a:xfrm>
            <a:prstGeom prst="bevel">
              <a:avLst>
                <a:gd name="adj" fmla="val 12500"/>
              </a:avLst>
            </a:prstGeom>
            <a:grpFill/>
            <a:ln w="9525">
              <a:solidFill>
                <a:srgbClr val="000000"/>
              </a:solidFill>
              <a:miter lim="800000"/>
              <a:headEnd/>
              <a:tailEnd/>
            </a:ln>
            <a:effectLst/>
          </p:spPr>
          <p:txBody>
            <a:bodyPr lIns="0" tIns="0" rIns="0" bIns="0"/>
            <a:lstStyle/>
            <a:p>
              <a:pPr algn="ctr"/>
              <a:r>
                <a:rPr lang="el-GR" sz="900" dirty="0">
                  <a:latin typeface="Arial" pitchFamily="34" charset="0"/>
                </a:rPr>
                <a:t>Cell lysis/apoptosis</a:t>
              </a:r>
              <a:endParaRPr lang="el-GR" dirty="0">
                <a:latin typeface="Arial" pitchFamily="34" charset="0"/>
              </a:endParaRPr>
            </a:p>
          </p:txBody>
        </p:sp>
        <p:sp>
          <p:nvSpPr>
            <p:cNvPr id="1244174" name="Text Box 14"/>
            <p:cNvSpPr txBox="1">
              <a:spLocks noChangeArrowheads="1"/>
            </p:cNvSpPr>
            <p:nvPr/>
          </p:nvSpPr>
          <p:spPr bwMode="auto">
            <a:xfrm>
              <a:off x="2055" y="1195"/>
              <a:ext cx="2520" cy="428"/>
            </a:xfrm>
            <a:prstGeom prst="rect">
              <a:avLst/>
            </a:prstGeom>
            <a:grpFill/>
            <a:ln w="25400">
              <a:solidFill>
                <a:srgbClr val="000000"/>
              </a:solidFill>
              <a:miter lim="800000"/>
              <a:headEnd/>
              <a:tailEnd/>
            </a:ln>
            <a:effectLst/>
          </p:spPr>
          <p:txBody>
            <a:bodyPr lIns="0" tIns="0" rIns="0" bIns="0"/>
            <a:lstStyle/>
            <a:p>
              <a:pPr algn="ctr"/>
              <a:r>
                <a:rPr lang="el-GR" sz="900" b="1" dirty="0">
                  <a:latin typeface="Arial" pitchFamily="34" charset="0"/>
                </a:rPr>
                <a:t>PROLIFERATING CELL</a:t>
              </a:r>
            </a:p>
            <a:p>
              <a:endParaRPr lang="el-GR" dirty="0">
                <a:solidFill>
                  <a:schemeClr val="bg2"/>
                </a:solidFill>
                <a:latin typeface="Arial" pitchFamily="34" charset="0"/>
              </a:endParaRPr>
            </a:p>
          </p:txBody>
        </p:sp>
        <p:sp>
          <p:nvSpPr>
            <p:cNvPr id="1244175" name="Rectangle 15"/>
            <p:cNvSpPr>
              <a:spLocks noChangeArrowheads="1"/>
            </p:cNvSpPr>
            <p:nvPr/>
          </p:nvSpPr>
          <p:spPr bwMode="auto">
            <a:xfrm>
              <a:off x="6912" y="2190"/>
              <a:ext cx="2592" cy="573"/>
            </a:xfrm>
            <a:prstGeom prst="rect">
              <a:avLst/>
            </a:prstGeom>
            <a:grpFill/>
            <a:ln w="25400">
              <a:solidFill>
                <a:srgbClr val="000000"/>
              </a:solidFill>
              <a:miter lim="800000"/>
              <a:headEnd/>
              <a:tailEnd/>
            </a:ln>
            <a:effectLst/>
          </p:spPr>
          <p:txBody>
            <a:bodyPr lIns="0" tIns="0" rIns="0" bIns="0"/>
            <a:lstStyle/>
            <a:p>
              <a:pPr algn="ctr"/>
              <a:r>
                <a:rPr lang="el-GR" sz="900" dirty="0">
                  <a:latin typeface="Arial" pitchFamily="34" charset="0"/>
                </a:rPr>
                <a:t>Irradiation (α</a:t>
              </a:r>
              <a:r>
                <a:rPr lang="en-US" sz="900" baseline="-25000" dirty="0">
                  <a:latin typeface="Arial" pitchFamily="34" charset="0"/>
                </a:rPr>
                <a:t>G0</a:t>
              </a:r>
              <a:r>
                <a:rPr lang="el-GR" sz="900" dirty="0">
                  <a:latin typeface="Arial" pitchFamily="34" charset="0"/>
                </a:rPr>
                <a:t>,β</a:t>
              </a:r>
              <a:r>
                <a:rPr lang="en-US" sz="900" baseline="-25000" dirty="0">
                  <a:latin typeface="Arial" pitchFamily="34" charset="0"/>
                </a:rPr>
                <a:t>G0</a:t>
              </a:r>
              <a:r>
                <a:rPr lang="el-GR" sz="1600" dirty="0">
                  <a:latin typeface="Arial" pitchFamily="34" charset="0"/>
                </a:rPr>
                <a:t> </a:t>
              </a:r>
              <a:r>
                <a:rPr lang="el-GR" sz="900" dirty="0">
                  <a:latin typeface="Arial" pitchFamily="34" charset="0"/>
                </a:rPr>
                <a:t>)</a:t>
              </a:r>
            </a:p>
          </p:txBody>
        </p:sp>
        <p:sp>
          <p:nvSpPr>
            <p:cNvPr id="1244176" name="Line 16"/>
            <p:cNvSpPr>
              <a:spLocks noChangeShapeType="1"/>
            </p:cNvSpPr>
            <p:nvPr/>
          </p:nvSpPr>
          <p:spPr bwMode="auto">
            <a:xfrm flipV="1">
              <a:off x="6912" y="3022"/>
              <a:ext cx="2160" cy="3"/>
            </a:xfrm>
            <a:prstGeom prst="line">
              <a:avLst/>
            </a:prstGeom>
            <a:grpFill/>
            <a:ln w="25400">
              <a:solidFill>
                <a:srgbClr val="FFFF00"/>
              </a:solidFill>
              <a:round/>
              <a:headEnd/>
              <a:tailEnd/>
            </a:ln>
            <a:effectLst/>
          </p:spPr>
          <p:txBody>
            <a:bodyPr lIns="0" tIns="0" rIns="0" bIns="0"/>
            <a:lstStyle/>
            <a:p>
              <a:endParaRPr lang="en-US"/>
            </a:p>
          </p:txBody>
        </p:sp>
        <p:sp>
          <p:nvSpPr>
            <p:cNvPr id="1244177" name="Line 17"/>
            <p:cNvSpPr>
              <a:spLocks noChangeShapeType="1"/>
            </p:cNvSpPr>
            <p:nvPr/>
          </p:nvSpPr>
          <p:spPr bwMode="auto">
            <a:xfrm>
              <a:off x="5472" y="7492"/>
              <a:ext cx="3" cy="533"/>
            </a:xfrm>
            <a:prstGeom prst="line">
              <a:avLst/>
            </a:prstGeom>
            <a:grpFill/>
            <a:ln w="25400">
              <a:solidFill>
                <a:srgbClr val="FFFF00"/>
              </a:solidFill>
              <a:round/>
              <a:headEnd/>
              <a:tailEnd type="triangle" w="med" len="med"/>
            </a:ln>
            <a:effectLst/>
          </p:spPr>
          <p:txBody>
            <a:bodyPr lIns="0" tIns="0" rIns="0" bIns="0"/>
            <a:lstStyle/>
            <a:p>
              <a:endParaRPr lang="en-US"/>
            </a:p>
          </p:txBody>
        </p:sp>
        <p:sp>
          <p:nvSpPr>
            <p:cNvPr id="1244178" name="Line 18"/>
            <p:cNvSpPr>
              <a:spLocks noChangeShapeType="1"/>
            </p:cNvSpPr>
            <p:nvPr/>
          </p:nvSpPr>
          <p:spPr bwMode="auto">
            <a:xfrm>
              <a:off x="2049" y="5328"/>
              <a:ext cx="0" cy="2160"/>
            </a:xfrm>
            <a:prstGeom prst="line">
              <a:avLst/>
            </a:prstGeom>
            <a:grpFill/>
            <a:ln w="25400">
              <a:solidFill>
                <a:srgbClr val="FFFF00"/>
              </a:solidFill>
              <a:round/>
              <a:headEnd/>
              <a:tailEnd/>
            </a:ln>
            <a:effectLst/>
          </p:spPr>
          <p:txBody>
            <a:bodyPr lIns="0" tIns="0" rIns="0" bIns="0"/>
            <a:lstStyle/>
            <a:p>
              <a:endParaRPr lang="en-US"/>
            </a:p>
          </p:txBody>
        </p:sp>
        <p:sp>
          <p:nvSpPr>
            <p:cNvPr id="1244179" name="Text Box 19"/>
            <p:cNvSpPr txBox="1">
              <a:spLocks noChangeArrowheads="1"/>
            </p:cNvSpPr>
            <p:nvPr/>
          </p:nvSpPr>
          <p:spPr bwMode="auto">
            <a:xfrm>
              <a:off x="7488" y="1152"/>
              <a:ext cx="1260" cy="432"/>
            </a:xfrm>
            <a:prstGeom prst="rect">
              <a:avLst/>
            </a:prstGeom>
            <a:grpFill/>
            <a:ln w="25400">
              <a:solidFill>
                <a:srgbClr val="000000"/>
              </a:solidFill>
              <a:miter lim="800000"/>
              <a:headEnd/>
              <a:tailEnd/>
            </a:ln>
            <a:effectLst/>
          </p:spPr>
          <p:txBody>
            <a:bodyPr lIns="0" tIns="0" rIns="0" bIns="0"/>
            <a:lstStyle/>
            <a:p>
              <a:pPr algn="ctr"/>
              <a:r>
                <a:rPr lang="el-GR" sz="900" b="1" dirty="0">
                  <a:latin typeface="Arial" pitchFamily="34" charset="0"/>
                </a:rPr>
                <a:t>G</a:t>
              </a:r>
              <a:r>
                <a:rPr lang="el-GR" sz="900" b="1" baseline="-25000" dirty="0">
                  <a:latin typeface="Arial" pitchFamily="34" charset="0"/>
                </a:rPr>
                <a:t>0</a:t>
              </a:r>
              <a:r>
                <a:rPr lang="el-GR" sz="900" b="1" dirty="0">
                  <a:latin typeface="Arial" pitchFamily="34" charset="0"/>
                </a:rPr>
                <a:t>- CELL</a:t>
              </a:r>
              <a:endParaRPr lang="el-GR" dirty="0">
                <a:latin typeface="Arial" pitchFamily="34" charset="0"/>
              </a:endParaRPr>
            </a:p>
          </p:txBody>
        </p:sp>
        <p:sp>
          <p:nvSpPr>
            <p:cNvPr id="1244180" name="Line 20"/>
            <p:cNvSpPr>
              <a:spLocks noChangeShapeType="1"/>
            </p:cNvSpPr>
            <p:nvPr/>
          </p:nvSpPr>
          <p:spPr bwMode="auto">
            <a:xfrm>
              <a:off x="6480" y="7488"/>
              <a:ext cx="0" cy="547"/>
            </a:xfrm>
            <a:prstGeom prst="line">
              <a:avLst/>
            </a:prstGeom>
            <a:grpFill/>
            <a:ln w="25400">
              <a:solidFill>
                <a:srgbClr val="FFFF00"/>
              </a:solidFill>
              <a:round/>
              <a:headEnd type="none" w="sm" len="sm"/>
              <a:tailEnd type="triangle" w="med" len="med"/>
            </a:ln>
            <a:effectLst/>
          </p:spPr>
          <p:txBody>
            <a:bodyPr lIns="0" tIns="0" rIns="0" bIns="0"/>
            <a:lstStyle/>
            <a:p>
              <a:endParaRPr lang="en-US"/>
            </a:p>
          </p:txBody>
        </p:sp>
        <p:sp>
          <p:nvSpPr>
            <p:cNvPr id="1244181" name="Line 21"/>
            <p:cNvSpPr>
              <a:spLocks noChangeShapeType="1"/>
            </p:cNvSpPr>
            <p:nvPr/>
          </p:nvSpPr>
          <p:spPr bwMode="auto">
            <a:xfrm flipH="1" flipV="1">
              <a:off x="8172" y="1728"/>
              <a:ext cx="2340" cy="0"/>
            </a:xfrm>
            <a:prstGeom prst="line">
              <a:avLst/>
            </a:prstGeom>
            <a:grpFill/>
            <a:ln w="25400">
              <a:solidFill>
                <a:srgbClr val="FFFF00"/>
              </a:solidFill>
              <a:prstDash val="dash"/>
              <a:round/>
              <a:headEnd/>
              <a:tailEnd type="triangle" w="med" len="med"/>
            </a:ln>
            <a:effectLst/>
          </p:spPr>
          <p:txBody>
            <a:bodyPr lIns="0" tIns="0" rIns="0" bIns="0"/>
            <a:lstStyle/>
            <a:p>
              <a:endParaRPr lang="en-US"/>
            </a:p>
          </p:txBody>
        </p:sp>
        <p:sp>
          <p:nvSpPr>
            <p:cNvPr id="1244182" name="Line 22"/>
            <p:cNvSpPr>
              <a:spLocks noChangeShapeType="1"/>
            </p:cNvSpPr>
            <p:nvPr/>
          </p:nvSpPr>
          <p:spPr bwMode="auto">
            <a:xfrm>
              <a:off x="9648" y="6422"/>
              <a:ext cx="0" cy="728"/>
            </a:xfrm>
            <a:prstGeom prst="line">
              <a:avLst/>
            </a:prstGeom>
            <a:grpFill/>
            <a:ln w="25400">
              <a:solidFill>
                <a:srgbClr val="FFFF00"/>
              </a:solidFill>
              <a:prstDash val="dash"/>
              <a:round/>
              <a:headEnd type="none" w="sm" len="sm"/>
              <a:tailEnd/>
            </a:ln>
            <a:effectLst/>
          </p:spPr>
          <p:txBody>
            <a:bodyPr lIns="0" tIns="0" rIns="0" bIns="0"/>
            <a:lstStyle/>
            <a:p>
              <a:endParaRPr lang="en-US"/>
            </a:p>
          </p:txBody>
        </p:sp>
        <p:sp>
          <p:nvSpPr>
            <p:cNvPr id="1244183" name="Text Box 23"/>
            <p:cNvSpPr txBox="1">
              <a:spLocks noChangeArrowheads="1"/>
            </p:cNvSpPr>
            <p:nvPr/>
          </p:nvSpPr>
          <p:spPr bwMode="auto">
            <a:xfrm>
              <a:off x="9792" y="5155"/>
              <a:ext cx="540" cy="424"/>
            </a:xfrm>
            <a:prstGeom prst="rect">
              <a:avLst/>
            </a:prstGeom>
            <a:grpFill/>
            <a:ln w="25400">
              <a:noFill/>
              <a:prstDash val="sysDot"/>
              <a:miter lim="800000"/>
              <a:headEnd type="none" w="sm" len="sm"/>
              <a:tailEnd type="none" w="sm" len="sm"/>
            </a:ln>
            <a:effectLst/>
          </p:spPr>
          <p:txBody>
            <a:bodyPr lIns="0" tIns="0" rIns="0" bIns="0"/>
            <a:lstStyle/>
            <a:p>
              <a:pPr algn="ctr"/>
              <a:r>
                <a:rPr lang="el-GR" sz="800" dirty="0">
                  <a:latin typeface="Arial" pitchFamily="34" charset="0"/>
                </a:rPr>
                <a:t>NO</a:t>
              </a:r>
              <a:endParaRPr lang="el-GR" dirty="0">
                <a:latin typeface="Arial" pitchFamily="34" charset="0"/>
              </a:endParaRPr>
            </a:p>
          </p:txBody>
        </p:sp>
        <p:sp>
          <p:nvSpPr>
            <p:cNvPr id="1244184" name="Line 24"/>
            <p:cNvSpPr>
              <a:spLocks noChangeShapeType="1"/>
            </p:cNvSpPr>
            <p:nvPr/>
          </p:nvSpPr>
          <p:spPr bwMode="auto">
            <a:xfrm flipV="1">
              <a:off x="10512" y="1735"/>
              <a:ext cx="0" cy="4140"/>
            </a:xfrm>
            <a:prstGeom prst="line">
              <a:avLst/>
            </a:prstGeom>
            <a:grpFill/>
            <a:ln w="25400">
              <a:solidFill>
                <a:srgbClr val="FFFF00"/>
              </a:solidFill>
              <a:prstDash val="dash"/>
              <a:round/>
              <a:headEnd/>
              <a:tailEnd/>
            </a:ln>
            <a:effectLst/>
          </p:spPr>
          <p:txBody>
            <a:bodyPr lIns="0" tIns="0" rIns="0" bIns="0"/>
            <a:lstStyle/>
            <a:p>
              <a:endParaRPr lang="en-US"/>
            </a:p>
          </p:txBody>
        </p:sp>
        <p:sp>
          <p:nvSpPr>
            <p:cNvPr id="1244185" name="Line 25"/>
            <p:cNvSpPr>
              <a:spLocks noChangeShapeType="1"/>
            </p:cNvSpPr>
            <p:nvPr/>
          </p:nvSpPr>
          <p:spPr bwMode="auto">
            <a:xfrm>
              <a:off x="10332" y="5875"/>
              <a:ext cx="180" cy="7"/>
            </a:xfrm>
            <a:prstGeom prst="line">
              <a:avLst/>
            </a:prstGeom>
            <a:grpFill/>
            <a:ln w="25400">
              <a:solidFill>
                <a:srgbClr val="FFFF00"/>
              </a:solidFill>
              <a:prstDash val="dash"/>
              <a:round/>
              <a:headEnd type="none" w="sm" len="sm"/>
              <a:tailEnd type="none" w="sm" len="sm"/>
            </a:ln>
            <a:effectLst/>
          </p:spPr>
          <p:txBody>
            <a:bodyPr lIns="0" tIns="0" rIns="0" bIns="0"/>
            <a:lstStyle/>
            <a:p>
              <a:endParaRPr lang="en-US"/>
            </a:p>
          </p:txBody>
        </p:sp>
        <p:sp>
          <p:nvSpPr>
            <p:cNvPr id="1244186" name="Line 26"/>
            <p:cNvSpPr>
              <a:spLocks noChangeShapeType="1"/>
            </p:cNvSpPr>
            <p:nvPr/>
          </p:nvSpPr>
          <p:spPr bwMode="auto">
            <a:xfrm flipH="1" flipV="1">
              <a:off x="10692" y="1015"/>
              <a:ext cx="0" cy="6120"/>
            </a:xfrm>
            <a:prstGeom prst="line">
              <a:avLst/>
            </a:prstGeom>
            <a:grpFill/>
            <a:ln w="25400">
              <a:solidFill>
                <a:srgbClr val="FFFF00"/>
              </a:solidFill>
              <a:prstDash val="dash"/>
              <a:round/>
              <a:headEnd/>
              <a:tailEnd/>
            </a:ln>
            <a:effectLst/>
          </p:spPr>
          <p:txBody>
            <a:bodyPr lIns="0" tIns="0" rIns="0" bIns="0"/>
            <a:lstStyle/>
            <a:p>
              <a:endParaRPr lang="en-US"/>
            </a:p>
          </p:txBody>
        </p:sp>
        <p:sp>
          <p:nvSpPr>
            <p:cNvPr id="1244187" name="AutoShape 27"/>
            <p:cNvSpPr>
              <a:spLocks noChangeArrowheads="1"/>
            </p:cNvSpPr>
            <p:nvPr/>
          </p:nvSpPr>
          <p:spPr bwMode="auto">
            <a:xfrm>
              <a:off x="7632" y="5335"/>
              <a:ext cx="2700" cy="1066"/>
            </a:xfrm>
            <a:prstGeom prst="hexagon">
              <a:avLst>
                <a:gd name="adj" fmla="val 63321"/>
                <a:gd name="vf" fmla="val 115470"/>
              </a:avLst>
            </a:prstGeom>
            <a:grpFill/>
            <a:ln w="25400">
              <a:solidFill>
                <a:srgbClr val="FFFF00"/>
              </a:solidFill>
              <a:miter lim="800000"/>
              <a:headEnd type="none" w="sm" len="sm"/>
              <a:tailEnd type="none" w="sm" len="sm"/>
            </a:ln>
            <a:effectLst/>
          </p:spPr>
          <p:txBody>
            <a:bodyPr lIns="0" tIns="0" rIns="0" bIns="0"/>
            <a:lstStyle/>
            <a:p>
              <a:pPr algn="ctr"/>
              <a:r>
                <a:rPr lang="en-US" sz="900" dirty="0">
                  <a:latin typeface="Arial" pitchFamily="34" charset="0"/>
                </a:rPr>
                <a:t>Has oxygen and nutrient supply become adequate?</a:t>
              </a:r>
              <a:endParaRPr lang="el-GR" dirty="0">
                <a:latin typeface="Arial" pitchFamily="34" charset="0"/>
              </a:endParaRPr>
            </a:p>
          </p:txBody>
        </p:sp>
        <p:sp>
          <p:nvSpPr>
            <p:cNvPr id="1244188" name="AutoShape 28"/>
            <p:cNvSpPr>
              <a:spLocks noChangeArrowheads="1"/>
            </p:cNvSpPr>
            <p:nvPr/>
          </p:nvSpPr>
          <p:spPr bwMode="auto">
            <a:xfrm>
              <a:off x="1332" y="3535"/>
              <a:ext cx="1257" cy="547"/>
            </a:xfrm>
            <a:prstGeom prst="bevel">
              <a:avLst>
                <a:gd name="adj" fmla="val 12500"/>
              </a:avLst>
            </a:prstGeom>
            <a:grpFill/>
            <a:ln w="9525">
              <a:solidFill>
                <a:srgbClr val="000000"/>
              </a:solidFill>
              <a:miter lim="800000"/>
              <a:headEnd type="none" w="sm" len="sm"/>
              <a:tailEnd/>
            </a:ln>
            <a:effectLst/>
          </p:spPr>
          <p:txBody>
            <a:bodyPr lIns="0" tIns="0" rIns="0" bIns="0"/>
            <a:lstStyle/>
            <a:p>
              <a:pPr algn="ctr"/>
              <a:r>
                <a:rPr lang="el-GR" sz="900" dirty="0">
                  <a:latin typeface="Arial" pitchFamily="34" charset="0"/>
                </a:rPr>
                <a:t>LQ cell hit</a:t>
              </a:r>
            </a:p>
            <a:p>
              <a:endParaRPr lang="el-GR" dirty="0">
                <a:solidFill>
                  <a:schemeClr val="bg2"/>
                </a:solidFill>
                <a:latin typeface="Arial" pitchFamily="34" charset="0"/>
              </a:endParaRPr>
            </a:p>
          </p:txBody>
        </p:sp>
        <p:sp>
          <p:nvSpPr>
            <p:cNvPr id="1244189" name="AutoShape 29"/>
            <p:cNvSpPr>
              <a:spLocks noChangeArrowheads="1"/>
            </p:cNvSpPr>
            <p:nvPr/>
          </p:nvSpPr>
          <p:spPr bwMode="auto">
            <a:xfrm>
              <a:off x="4032" y="10080"/>
              <a:ext cx="3963" cy="547"/>
            </a:xfrm>
            <a:prstGeom prst="bevel">
              <a:avLst>
                <a:gd name="adj" fmla="val 12500"/>
              </a:avLst>
            </a:prstGeom>
            <a:grpFill/>
            <a:ln w="9525">
              <a:solidFill>
                <a:srgbClr val="000000"/>
              </a:solidFill>
              <a:miter lim="800000"/>
              <a:headEnd/>
              <a:tailEnd/>
            </a:ln>
            <a:effectLst/>
          </p:spPr>
          <p:txBody>
            <a:bodyPr lIns="0" tIns="0" rIns="0" bIns="0"/>
            <a:lstStyle/>
            <a:p>
              <a:pPr algn="ctr"/>
              <a:r>
                <a:rPr lang="el-GR" sz="900" dirty="0">
                  <a:latin typeface="Arial" pitchFamily="34" charset="0"/>
                </a:rPr>
                <a:t>Cell disappearance  </a:t>
              </a:r>
              <a:r>
                <a:rPr lang="el-GR" sz="900" dirty="0">
                  <a:latin typeface="Arial" pitchFamily="34" charset="0"/>
                  <a:sym typeface="Symbol" pitchFamily="18" charset="2"/>
                </a:rPr>
                <a:t></a:t>
              </a:r>
              <a:r>
                <a:rPr lang="el-GR" sz="900" dirty="0">
                  <a:latin typeface="Arial" pitchFamily="34" charset="0"/>
                </a:rPr>
                <a:t>  Tumor shrinkage</a:t>
              </a:r>
              <a:endParaRPr lang="el-GR" dirty="0">
                <a:latin typeface="Arial" pitchFamily="34" charset="0"/>
              </a:endParaRPr>
            </a:p>
          </p:txBody>
        </p:sp>
        <p:sp>
          <p:nvSpPr>
            <p:cNvPr id="1244190" name="Text Box 30"/>
            <p:cNvSpPr txBox="1">
              <a:spLocks noChangeArrowheads="1"/>
            </p:cNvSpPr>
            <p:nvPr/>
          </p:nvSpPr>
          <p:spPr bwMode="auto">
            <a:xfrm>
              <a:off x="4832" y="8920"/>
              <a:ext cx="2376" cy="569"/>
            </a:xfrm>
            <a:prstGeom prst="rect">
              <a:avLst/>
            </a:prstGeom>
            <a:grpFill/>
            <a:ln w="25400">
              <a:solidFill>
                <a:srgbClr val="000000"/>
              </a:solidFill>
              <a:miter lim="800000"/>
              <a:headEnd/>
              <a:tailEnd/>
            </a:ln>
            <a:effectLst/>
          </p:spPr>
          <p:txBody>
            <a:bodyPr lIns="0" tIns="0" rIns="0" bIns="0"/>
            <a:lstStyle/>
            <a:p>
              <a:pPr algn="ctr"/>
              <a:r>
                <a:rPr lang="el-GR" sz="900" dirty="0">
                  <a:latin typeface="Arial" pitchFamily="34" charset="0"/>
                </a:rPr>
                <a:t>Cell death products are diffused</a:t>
              </a:r>
              <a:endParaRPr lang="el-GR" dirty="0">
                <a:latin typeface="Arial" pitchFamily="34" charset="0"/>
              </a:endParaRPr>
            </a:p>
          </p:txBody>
        </p:sp>
        <p:sp>
          <p:nvSpPr>
            <p:cNvPr id="1244191" name="AutoShape 31"/>
            <p:cNvSpPr>
              <a:spLocks noChangeArrowheads="1"/>
            </p:cNvSpPr>
            <p:nvPr/>
          </p:nvSpPr>
          <p:spPr bwMode="auto">
            <a:xfrm>
              <a:off x="8172" y="3521"/>
              <a:ext cx="1800" cy="559"/>
            </a:xfrm>
            <a:prstGeom prst="bevel">
              <a:avLst>
                <a:gd name="adj" fmla="val 12500"/>
              </a:avLst>
            </a:prstGeom>
            <a:grpFill/>
            <a:ln w="9525">
              <a:solidFill>
                <a:srgbClr val="000000"/>
              </a:solidFill>
              <a:miter lim="800000"/>
              <a:headEnd type="none" w="sm" len="sm"/>
              <a:tailEnd/>
            </a:ln>
            <a:effectLst/>
          </p:spPr>
          <p:txBody>
            <a:bodyPr lIns="0" tIns="0" rIns="0" bIns="0"/>
            <a:lstStyle/>
            <a:p>
              <a:pPr algn="ctr"/>
              <a:r>
                <a:rPr lang="el-GR" sz="900">
                  <a:latin typeface="Arial" pitchFamily="34" charset="0"/>
                </a:rPr>
                <a:t>LQ cell survival</a:t>
              </a:r>
              <a:endParaRPr lang="el-GR">
                <a:latin typeface="Arial" pitchFamily="34" charset="0"/>
              </a:endParaRPr>
            </a:p>
          </p:txBody>
        </p:sp>
        <p:sp>
          <p:nvSpPr>
            <p:cNvPr id="1244192" name="AutoShape 32"/>
            <p:cNvSpPr>
              <a:spLocks noChangeArrowheads="1"/>
            </p:cNvSpPr>
            <p:nvPr/>
          </p:nvSpPr>
          <p:spPr bwMode="auto">
            <a:xfrm>
              <a:off x="6192" y="3535"/>
              <a:ext cx="1257" cy="547"/>
            </a:xfrm>
            <a:prstGeom prst="bevel">
              <a:avLst>
                <a:gd name="adj" fmla="val 12500"/>
              </a:avLst>
            </a:prstGeom>
            <a:grpFill/>
            <a:ln w="9525">
              <a:solidFill>
                <a:srgbClr val="000000"/>
              </a:solidFill>
              <a:miter lim="800000"/>
              <a:headEnd type="none" w="sm" len="sm"/>
              <a:tailEnd/>
            </a:ln>
            <a:effectLst/>
          </p:spPr>
          <p:txBody>
            <a:bodyPr lIns="0" tIns="0" rIns="0" bIns="0"/>
            <a:lstStyle/>
            <a:p>
              <a:pPr algn="ctr"/>
              <a:r>
                <a:rPr lang="el-GR" sz="900">
                  <a:latin typeface="Arial" pitchFamily="34" charset="0"/>
                </a:rPr>
                <a:t>LQ cell hit</a:t>
              </a:r>
            </a:p>
            <a:p>
              <a:endParaRPr lang="el-GR">
                <a:latin typeface="Arial" pitchFamily="34" charset="0"/>
              </a:endParaRPr>
            </a:p>
          </p:txBody>
        </p:sp>
        <p:sp>
          <p:nvSpPr>
            <p:cNvPr id="1244193" name="Line 33"/>
            <p:cNvSpPr>
              <a:spLocks noChangeShapeType="1"/>
            </p:cNvSpPr>
            <p:nvPr/>
          </p:nvSpPr>
          <p:spPr bwMode="auto">
            <a:xfrm>
              <a:off x="6912" y="3022"/>
              <a:ext cx="0" cy="504"/>
            </a:xfrm>
            <a:prstGeom prst="line">
              <a:avLst/>
            </a:prstGeom>
            <a:grpFill/>
            <a:ln w="25400">
              <a:solidFill>
                <a:srgbClr val="FFFF00"/>
              </a:solidFill>
              <a:round/>
              <a:headEnd/>
              <a:tailEnd type="triangle" w="med" len="med"/>
            </a:ln>
            <a:effectLst/>
          </p:spPr>
          <p:txBody>
            <a:bodyPr lIns="0" tIns="0" rIns="0" bIns="0"/>
            <a:lstStyle/>
            <a:p>
              <a:endParaRPr lang="en-US"/>
            </a:p>
          </p:txBody>
        </p:sp>
        <p:sp>
          <p:nvSpPr>
            <p:cNvPr id="1244194" name="Line 34"/>
            <p:cNvSpPr>
              <a:spLocks noChangeShapeType="1"/>
            </p:cNvSpPr>
            <p:nvPr/>
          </p:nvSpPr>
          <p:spPr bwMode="auto">
            <a:xfrm>
              <a:off x="6912" y="4089"/>
              <a:ext cx="0" cy="504"/>
            </a:xfrm>
            <a:prstGeom prst="line">
              <a:avLst/>
            </a:prstGeom>
            <a:grpFill/>
            <a:ln w="25400">
              <a:solidFill>
                <a:srgbClr val="FFFF00"/>
              </a:solidFill>
              <a:round/>
              <a:headEnd/>
              <a:tailEnd type="triangle" w="med" len="med"/>
            </a:ln>
            <a:effectLst/>
          </p:spPr>
          <p:txBody>
            <a:bodyPr lIns="0" tIns="0" rIns="0" bIns="0"/>
            <a:lstStyle/>
            <a:p>
              <a:endParaRPr lang="en-US"/>
            </a:p>
          </p:txBody>
        </p:sp>
        <p:grpSp>
          <p:nvGrpSpPr>
            <p:cNvPr id="3" name="Group 35"/>
            <p:cNvGrpSpPr>
              <a:grpSpLocks/>
            </p:cNvGrpSpPr>
            <p:nvPr/>
          </p:nvGrpSpPr>
          <p:grpSpPr bwMode="auto">
            <a:xfrm>
              <a:off x="6012" y="4601"/>
              <a:ext cx="1803" cy="2880"/>
              <a:chOff x="6480" y="5026"/>
              <a:chExt cx="1803" cy="2880"/>
            </a:xfrm>
            <a:grpFill/>
          </p:grpSpPr>
          <p:sp>
            <p:nvSpPr>
              <p:cNvPr id="1244196" name="Line 36"/>
              <p:cNvSpPr>
                <a:spLocks noChangeShapeType="1"/>
              </p:cNvSpPr>
              <p:nvPr/>
            </p:nvSpPr>
            <p:spPr bwMode="auto">
              <a:xfrm>
                <a:off x="7380" y="5746"/>
                <a:ext cx="0" cy="2160"/>
              </a:xfrm>
              <a:prstGeom prst="line">
                <a:avLst/>
              </a:prstGeom>
              <a:grpFill/>
              <a:ln w="25400">
                <a:solidFill>
                  <a:srgbClr val="FFFF00"/>
                </a:solidFill>
                <a:round/>
                <a:headEnd/>
                <a:tailEnd/>
              </a:ln>
              <a:effectLst/>
            </p:spPr>
            <p:txBody>
              <a:bodyPr lIns="0" tIns="0" rIns="0" bIns="0"/>
              <a:lstStyle/>
              <a:p>
                <a:endParaRPr lang="en-US"/>
              </a:p>
            </p:txBody>
          </p:sp>
          <p:sp>
            <p:nvSpPr>
              <p:cNvPr id="1244197" name="Text Box 37"/>
              <p:cNvSpPr txBox="1">
                <a:spLocks noChangeArrowheads="1"/>
              </p:cNvSpPr>
              <p:nvPr/>
            </p:nvSpPr>
            <p:spPr bwMode="auto">
              <a:xfrm>
                <a:off x="6480" y="5026"/>
                <a:ext cx="1803" cy="727"/>
              </a:xfrm>
              <a:prstGeom prst="rect">
                <a:avLst/>
              </a:prstGeom>
              <a:grpFill/>
              <a:ln w="25400">
                <a:solidFill>
                  <a:srgbClr val="000000"/>
                </a:solidFill>
                <a:miter lim="800000"/>
                <a:headEnd/>
                <a:tailEnd/>
              </a:ln>
              <a:effectLst/>
            </p:spPr>
            <p:txBody>
              <a:bodyPr lIns="0" tIns="0" rIns="0" bIns="0"/>
              <a:lstStyle/>
              <a:p>
                <a:pPr algn="ctr"/>
                <a:r>
                  <a:rPr lang="el-GR" sz="900" dirty="0">
                    <a:latin typeface="Arial" pitchFamily="34" charset="0"/>
                  </a:rPr>
                  <a:t>Cell is gradually disintegrating</a:t>
                </a:r>
                <a:endParaRPr lang="el-GR" dirty="0">
                  <a:latin typeface="Arial" pitchFamily="34" charset="0"/>
                </a:endParaRPr>
              </a:p>
            </p:txBody>
          </p:sp>
        </p:grpSp>
        <p:sp>
          <p:nvSpPr>
            <p:cNvPr id="1244198" name="Line 38"/>
            <p:cNvSpPr>
              <a:spLocks noChangeShapeType="1"/>
            </p:cNvSpPr>
            <p:nvPr/>
          </p:nvSpPr>
          <p:spPr bwMode="auto">
            <a:xfrm>
              <a:off x="5649" y="1008"/>
              <a:ext cx="5040" cy="0"/>
            </a:xfrm>
            <a:prstGeom prst="line">
              <a:avLst/>
            </a:prstGeom>
            <a:grpFill/>
            <a:ln w="25400">
              <a:solidFill>
                <a:srgbClr val="FFFF00"/>
              </a:solidFill>
              <a:prstDash val="dash"/>
              <a:round/>
              <a:headEnd type="none" w="sm" len="sm"/>
              <a:tailEnd/>
            </a:ln>
            <a:effectLst/>
          </p:spPr>
          <p:txBody>
            <a:bodyPr lIns="0" tIns="0" rIns="0" bIns="0"/>
            <a:lstStyle/>
            <a:p>
              <a:endParaRPr lang="en-US"/>
            </a:p>
          </p:txBody>
        </p:sp>
        <p:sp>
          <p:nvSpPr>
            <p:cNvPr id="1244199" name="Line 39"/>
            <p:cNvSpPr>
              <a:spLocks noChangeShapeType="1"/>
            </p:cNvSpPr>
            <p:nvPr/>
          </p:nvSpPr>
          <p:spPr bwMode="auto">
            <a:xfrm>
              <a:off x="5649" y="1008"/>
              <a:ext cx="0" cy="727"/>
            </a:xfrm>
            <a:prstGeom prst="line">
              <a:avLst/>
            </a:prstGeom>
            <a:grpFill/>
            <a:ln w="25400">
              <a:solidFill>
                <a:srgbClr val="FFFF00"/>
              </a:solidFill>
              <a:prstDash val="dash"/>
              <a:round/>
              <a:headEnd type="none" w="sm" len="sm"/>
              <a:tailEnd/>
            </a:ln>
            <a:effectLst/>
          </p:spPr>
          <p:txBody>
            <a:bodyPr lIns="0" tIns="0" rIns="0" bIns="0"/>
            <a:lstStyle/>
            <a:p>
              <a:endParaRPr lang="en-US"/>
            </a:p>
          </p:txBody>
        </p:sp>
        <p:sp>
          <p:nvSpPr>
            <p:cNvPr id="1244200" name="Line 40"/>
            <p:cNvSpPr>
              <a:spLocks noChangeShapeType="1"/>
            </p:cNvSpPr>
            <p:nvPr/>
          </p:nvSpPr>
          <p:spPr bwMode="auto">
            <a:xfrm flipH="1" flipV="1">
              <a:off x="3306" y="1721"/>
              <a:ext cx="2346" cy="14"/>
            </a:xfrm>
            <a:prstGeom prst="line">
              <a:avLst/>
            </a:prstGeom>
            <a:grpFill/>
            <a:ln w="25400">
              <a:solidFill>
                <a:srgbClr val="FFFF00"/>
              </a:solidFill>
              <a:prstDash val="dash"/>
              <a:round/>
              <a:headEnd/>
              <a:tailEnd type="triangle" w="med" len="med"/>
            </a:ln>
            <a:effectLst/>
          </p:spPr>
          <p:txBody>
            <a:bodyPr lIns="0" tIns="0" rIns="0" bIns="0"/>
            <a:lstStyle/>
            <a:p>
              <a:endParaRPr lang="en-US"/>
            </a:p>
          </p:txBody>
        </p:sp>
        <p:sp>
          <p:nvSpPr>
            <p:cNvPr id="1244201" name="Line 41"/>
            <p:cNvSpPr>
              <a:spLocks noChangeShapeType="1"/>
            </p:cNvSpPr>
            <p:nvPr/>
          </p:nvSpPr>
          <p:spPr bwMode="auto">
            <a:xfrm flipV="1">
              <a:off x="5655" y="1915"/>
              <a:ext cx="6" cy="3960"/>
            </a:xfrm>
            <a:prstGeom prst="line">
              <a:avLst/>
            </a:prstGeom>
            <a:grpFill/>
            <a:ln w="25400">
              <a:solidFill>
                <a:srgbClr val="FFFF00"/>
              </a:solidFill>
              <a:prstDash val="dash"/>
              <a:round/>
              <a:headEnd/>
              <a:tailEnd/>
            </a:ln>
            <a:effectLst/>
          </p:spPr>
          <p:txBody>
            <a:bodyPr lIns="0" tIns="0" rIns="0" bIns="0"/>
            <a:lstStyle/>
            <a:p>
              <a:endParaRPr lang="en-US"/>
            </a:p>
          </p:txBody>
        </p:sp>
        <p:sp>
          <p:nvSpPr>
            <p:cNvPr id="1244202" name="Line 42"/>
            <p:cNvSpPr>
              <a:spLocks noChangeShapeType="1"/>
            </p:cNvSpPr>
            <p:nvPr/>
          </p:nvSpPr>
          <p:spPr bwMode="auto">
            <a:xfrm>
              <a:off x="4831" y="7135"/>
              <a:ext cx="1008" cy="7"/>
            </a:xfrm>
            <a:prstGeom prst="line">
              <a:avLst/>
            </a:prstGeom>
            <a:grpFill/>
            <a:ln w="25400">
              <a:solidFill>
                <a:srgbClr val="FFFF00"/>
              </a:solidFill>
              <a:prstDash val="dash"/>
              <a:round/>
              <a:headEnd type="none" w="sm" len="sm"/>
              <a:tailEnd/>
            </a:ln>
            <a:effectLst/>
          </p:spPr>
          <p:txBody>
            <a:bodyPr lIns="0" tIns="0" rIns="0" bIns="0"/>
            <a:lstStyle/>
            <a:p>
              <a:endParaRPr lang="en-US"/>
            </a:p>
          </p:txBody>
        </p:sp>
        <p:sp>
          <p:nvSpPr>
            <p:cNvPr id="1244203" name="Line 43"/>
            <p:cNvSpPr>
              <a:spLocks noChangeShapeType="1"/>
            </p:cNvSpPr>
            <p:nvPr/>
          </p:nvSpPr>
          <p:spPr bwMode="auto">
            <a:xfrm flipH="1" flipV="1">
              <a:off x="5829" y="1908"/>
              <a:ext cx="0" cy="5227"/>
            </a:xfrm>
            <a:prstGeom prst="line">
              <a:avLst/>
            </a:prstGeom>
            <a:grpFill/>
            <a:ln w="25400">
              <a:solidFill>
                <a:srgbClr val="FFFF00"/>
              </a:solidFill>
              <a:prstDash val="dash"/>
              <a:round/>
              <a:headEnd/>
              <a:tailEnd/>
            </a:ln>
            <a:effectLst/>
          </p:spPr>
          <p:txBody>
            <a:bodyPr lIns="0" tIns="0" rIns="0" bIns="0"/>
            <a:lstStyle/>
            <a:p>
              <a:endParaRPr lang="en-US"/>
            </a:p>
          </p:txBody>
        </p:sp>
        <p:sp>
          <p:nvSpPr>
            <p:cNvPr id="1244204" name="Line 44"/>
            <p:cNvSpPr>
              <a:spLocks noChangeShapeType="1"/>
            </p:cNvSpPr>
            <p:nvPr/>
          </p:nvSpPr>
          <p:spPr bwMode="auto">
            <a:xfrm flipH="1" flipV="1">
              <a:off x="3312" y="1872"/>
              <a:ext cx="2337" cy="36"/>
            </a:xfrm>
            <a:prstGeom prst="line">
              <a:avLst/>
            </a:prstGeom>
            <a:grpFill/>
            <a:ln w="25400">
              <a:solidFill>
                <a:srgbClr val="FFFF00"/>
              </a:solidFill>
              <a:prstDash val="dash"/>
              <a:round/>
              <a:headEnd/>
              <a:tailEnd type="triangle" w="med" len="med"/>
            </a:ln>
            <a:effectLst/>
          </p:spPr>
          <p:txBody>
            <a:bodyPr lIns="0" tIns="0" rIns="0" bIns="0"/>
            <a:lstStyle/>
            <a:p>
              <a:endParaRPr lang="en-US"/>
            </a:p>
          </p:txBody>
        </p:sp>
        <p:sp>
          <p:nvSpPr>
            <p:cNvPr id="1244205" name="Line 45"/>
            <p:cNvSpPr>
              <a:spLocks noChangeShapeType="1"/>
            </p:cNvSpPr>
            <p:nvPr/>
          </p:nvSpPr>
          <p:spPr bwMode="auto">
            <a:xfrm flipV="1">
              <a:off x="5829" y="1908"/>
              <a:ext cx="2340" cy="0"/>
            </a:xfrm>
            <a:prstGeom prst="line">
              <a:avLst/>
            </a:prstGeom>
            <a:grpFill/>
            <a:ln w="25400">
              <a:solidFill>
                <a:srgbClr val="FFFF00"/>
              </a:solidFill>
              <a:prstDash val="dash"/>
              <a:round/>
              <a:headEnd type="none" w="sm" len="sm"/>
              <a:tailEnd type="triangle" w="med" len="med"/>
            </a:ln>
            <a:effectLst/>
          </p:spPr>
          <p:txBody>
            <a:bodyPr lIns="0" tIns="0" rIns="0" bIns="0"/>
            <a:lstStyle/>
            <a:p>
              <a:endParaRPr lang="en-US"/>
            </a:p>
          </p:txBody>
        </p:sp>
        <p:sp>
          <p:nvSpPr>
            <p:cNvPr id="1244206" name="Line 46"/>
            <p:cNvSpPr>
              <a:spLocks noChangeShapeType="1"/>
            </p:cNvSpPr>
            <p:nvPr/>
          </p:nvSpPr>
          <p:spPr bwMode="auto">
            <a:xfrm>
              <a:off x="2049" y="7488"/>
              <a:ext cx="3423" cy="7"/>
            </a:xfrm>
            <a:prstGeom prst="line">
              <a:avLst/>
            </a:prstGeom>
            <a:grpFill/>
            <a:ln w="25400">
              <a:solidFill>
                <a:srgbClr val="FFFF00"/>
              </a:solidFill>
              <a:round/>
              <a:headEnd/>
              <a:tailEnd/>
            </a:ln>
            <a:effectLst/>
          </p:spPr>
          <p:txBody>
            <a:bodyPr lIns="0" tIns="0" rIns="0" bIns="0"/>
            <a:lstStyle/>
            <a:p>
              <a:endParaRPr lang="en-US"/>
            </a:p>
          </p:txBody>
        </p:sp>
        <p:sp>
          <p:nvSpPr>
            <p:cNvPr id="1244207" name="Line 47"/>
            <p:cNvSpPr>
              <a:spLocks noChangeShapeType="1"/>
            </p:cNvSpPr>
            <p:nvPr/>
          </p:nvSpPr>
          <p:spPr bwMode="auto">
            <a:xfrm>
              <a:off x="6042" y="9515"/>
              <a:ext cx="3" cy="547"/>
            </a:xfrm>
            <a:prstGeom prst="line">
              <a:avLst/>
            </a:prstGeom>
            <a:grpFill/>
            <a:ln w="25400">
              <a:solidFill>
                <a:srgbClr val="FFFF00"/>
              </a:solidFill>
              <a:round/>
              <a:headEnd/>
              <a:tailEnd type="triangle" w="med" len="med"/>
            </a:ln>
            <a:effectLst/>
          </p:spPr>
          <p:txBody>
            <a:bodyPr lIns="0" tIns="0" rIns="0" bIns="0"/>
            <a:lstStyle/>
            <a:p>
              <a:endParaRPr lang="en-US"/>
            </a:p>
          </p:txBody>
        </p:sp>
        <p:sp>
          <p:nvSpPr>
            <p:cNvPr id="1244208" name="Line 48"/>
            <p:cNvSpPr>
              <a:spLocks noChangeShapeType="1"/>
            </p:cNvSpPr>
            <p:nvPr/>
          </p:nvSpPr>
          <p:spPr bwMode="auto">
            <a:xfrm>
              <a:off x="6048" y="8436"/>
              <a:ext cx="0" cy="461"/>
            </a:xfrm>
            <a:prstGeom prst="line">
              <a:avLst/>
            </a:prstGeom>
            <a:grpFill/>
            <a:ln w="25400">
              <a:solidFill>
                <a:srgbClr val="FFFF00"/>
              </a:solidFill>
              <a:round/>
              <a:headEnd/>
              <a:tailEnd type="triangle" w="med" len="med"/>
            </a:ln>
            <a:effectLst/>
          </p:spPr>
          <p:txBody>
            <a:bodyPr lIns="0" tIns="0" rIns="0" bIns="0"/>
            <a:lstStyle/>
            <a:p>
              <a:endParaRPr lang="en-US"/>
            </a:p>
          </p:txBody>
        </p:sp>
        <p:sp>
          <p:nvSpPr>
            <p:cNvPr id="1244209" name="Line 49"/>
            <p:cNvSpPr>
              <a:spLocks noChangeShapeType="1"/>
            </p:cNvSpPr>
            <p:nvPr/>
          </p:nvSpPr>
          <p:spPr bwMode="auto">
            <a:xfrm flipH="1">
              <a:off x="4212" y="2995"/>
              <a:ext cx="0" cy="533"/>
            </a:xfrm>
            <a:prstGeom prst="line">
              <a:avLst/>
            </a:prstGeom>
            <a:grpFill/>
            <a:ln w="25400">
              <a:solidFill>
                <a:srgbClr val="FFFF00"/>
              </a:solidFill>
              <a:round/>
              <a:headEnd/>
              <a:tailEnd type="triangle" w="med" len="med"/>
            </a:ln>
            <a:effectLst/>
          </p:spPr>
          <p:txBody>
            <a:bodyPr lIns="0" tIns="0" rIns="0" bIns="0"/>
            <a:lstStyle/>
            <a:p>
              <a:endParaRPr lang="en-US"/>
            </a:p>
          </p:txBody>
        </p:sp>
        <p:sp>
          <p:nvSpPr>
            <p:cNvPr id="1244210" name="AutoShape 50"/>
            <p:cNvSpPr>
              <a:spLocks noChangeArrowheads="1"/>
            </p:cNvSpPr>
            <p:nvPr/>
          </p:nvSpPr>
          <p:spPr bwMode="auto">
            <a:xfrm>
              <a:off x="3315" y="3542"/>
              <a:ext cx="1803" cy="547"/>
            </a:xfrm>
            <a:prstGeom prst="bevel">
              <a:avLst>
                <a:gd name="adj" fmla="val 12500"/>
              </a:avLst>
            </a:prstGeom>
            <a:grpFill/>
            <a:ln w="9525">
              <a:solidFill>
                <a:srgbClr val="000000"/>
              </a:solidFill>
              <a:miter lim="800000"/>
              <a:headEnd type="none" w="sm" len="sm"/>
              <a:tailEnd/>
            </a:ln>
            <a:effectLst/>
          </p:spPr>
          <p:txBody>
            <a:bodyPr lIns="0" tIns="0" rIns="0" bIns="0"/>
            <a:lstStyle/>
            <a:p>
              <a:pPr algn="ctr"/>
              <a:r>
                <a:rPr lang="el-GR" sz="900" dirty="0">
                  <a:latin typeface="Arial" pitchFamily="34" charset="0"/>
                </a:rPr>
                <a:t>LQ cell survival</a:t>
              </a:r>
              <a:endParaRPr lang="el-GR" dirty="0">
                <a:latin typeface="Arial" pitchFamily="34" charset="0"/>
              </a:endParaRPr>
            </a:p>
          </p:txBody>
        </p:sp>
        <p:sp>
          <p:nvSpPr>
            <p:cNvPr id="1244211" name="Text Box 51"/>
            <p:cNvSpPr txBox="1">
              <a:spLocks noChangeArrowheads="1"/>
            </p:cNvSpPr>
            <p:nvPr/>
          </p:nvSpPr>
          <p:spPr bwMode="auto">
            <a:xfrm>
              <a:off x="4932" y="5155"/>
              <a:ext cx="684" cy="424"/>
            </a:xfrm>
            <a:prstGeom prst="rect">
              <a:avLst/>
            </a:prstGeom>
            <a:grpFill/>
            <a:ln w="9525">
              <a:noFill/>
              <a:prstDash val="sysDot"/>
              <a:miter lim="800000"/>
              <a:headEnd type="none" w="sm" len="sm"/>
              <a:tailEnd type="none" w="sm" len="sm"/>
            </a:ln>
            <a:effectLst/>
          </p:spPr>
          <p:txBody>
            <a:bodyPr lIns="0" tIns="0" rIns="0" bIns="0"/>
            <a:lstStyle/>
            <a:p>
              <a:pPr algn="ctr"/>
              <a:r>
                <a:rPr lang="el-GR" sz="800">
                  <a:solidFill>
                    <a:schemeClr val="bg2"/>
                  </a:solidFill>
                  <a:latin typeface="Arial" pitchFamily="34" charset="0"/>
                </a:rPr>
                <a:t>YES</a:t>
              </a:r>
              <a:endParaRPr lang="el-GR">
                <a:solidFill>
                  <a:schemeClr val="bg2"/>
                </a:solidFill>
                <a:latin typeface="Arial" pitchFamily="34" charset="0"/>
              </a:endParaRPr>
            </a:p>
          </p:txBody>
        </p:sp>
        <p:sp>
          <p:nvSpPr>
            <p:cNvPr id="1244212" name="AutoShape 52"/>
            <p:cNvSpPr>
              <a:spLocks noChangeArrowheads="1"/>
            </p:cNvSpPr>
            <p:nvPr/>
          </p:nvSpPr>
          <p:spPr bwMode="auto">
            <a:xfrm>
              <a:off x="3024" y="5328"/>
              <a:ext cx="2520" cy="1080"/>
            </a:xfrm>
            <a:prstGeom prst="hexagon">
              <a:avLst>
                <a:gd name="adj" fmla="val 58333"/>
                <a:gd name="vf" fmla="val 115470"/>
              </a:avLst>
            </a:prstGeom>
            <a:grpFill/>
            <a:ln w="25400">
              <a:solidFill>
                <a:srgbClr val="000000"/>
              </a:solidFill>
              <a:miter lim="800000"/>
              <a:headEnd type="none" w="sm" len="sm"/>
              <a:tailEnd type="none" w="sm" len="sm"/>
            </a:ln>
            <a:effectLst/>
          </p:spPr>
          <p:txBody>
            <a:bodyPr lIns="0" tIns="0" rIns="0" bIns="0"/>
            <a:lstStyle/>
            <a:p>
              <a:pPr algn="ctr"/>
              <a:r>
                <a:rPr lang="en-US" sz="900" dirty="0">
                  <a:latin typeface="Arial" pitchFamily="34" charset="0"/>
                </a:rPr>
                <a:t>Is oxygen and nutrient supply still adequate?</a:t>
              </a:r>
              <a:endParaRPr lang="el-GR" dirty="0">
                <a:latin typeface="Arial" pitchFamily="34" charset="0"/>
              </a:endParaRPr>
            </a:p>
          </p:txBody>
        </p:sp>
        <p:sp>
          <p:nvSpPr>
            <p:cNvPr id="1244213" name="Line 53"/>
            <p:cNvSpPr>
              <a:spLocks noChangeShapeType="1"/>
            </p:cNvSpPr>
            <p:nvPr/>
          </p:nvSpPr>
          <p:spPr bwMode="auto">
            <a:xfrm>
              <a:off x="5472" y="5882"/>
              <a:ext cx="180" cy="7"/>
            </a:xfrm>
            <a:prstGeom prst="line">
              <a:avLst/>
            </a:prstGeom>
            <a:grpFill/>
            <a:ln w="25400">
              <a:solidFill>
                <a:srgbClr val="000000"/>
              </a:solidFill>
              <a:prstDash val="dash"/>
              <a:round/>
              <a:headEnd type="none" w="sm" len="sm"/>
              <a:tailEnd type="none" w="sm" len="sm"/>
            </a:ln>
            <a:effectLst/>
          </p:spPr>
          <p:txBody>
            <a:bodyPr lIns="0" tIns="0" rIns="0" bIns="0"/>
            <a:lstStyle/>
            <a:p>
              <a:endParaRPr lang="en-US"/>
            </a:p>
          </p:txBody>
        </p:sp>
        <p:sp>
          <p:nvSpPr>
            <p:cNvPr id="1244214" name="Line 54"/>
            <p:cNvSpPr>
              <a:spLocks noChangeShapeType="1"/>
            </p:cNvSpPr>
            <p:nvPr/>
          </p:nvSpPr>
          <p:spPr bwMode="auto">
            <a:xfrm>
              <a:off x="4831" y="6426"/>
              <a:ext cx="0" cy="706"/>
            </a:xfrm>
            <a:prstGeom prst="line">
              <a:avLst/>
            </a:prstGeom>
            <a:grpFill/>
            <a:ln w="25400">
              <a:solidFill>
                <a:srgbClr val="FFFF00"/>
              </a:solidFill>
              <a:prstDash val="dash"/>
              <a:round/>
              <a:headEnd type="none" w="sm" len="sm"/>
              <a:tailEnd/>
            </a:ln>
            <a:effectLst/>
          </p:spPr>
          <p:txBody>
            <a:bodyPr lIns="0" tIns="0" rIns="0" bIns="0"/>
            <a:lstStyle/>
            <a:p>
              <a:endParaRPr lang="en-US"/>
            </a:p>
          </p:txBody>
        </p:sp>
        <p:sp>
          <p:nvSpPr>
            <p:cNvPr id="1244215" name="Line 55"/>
            <p:cNvSpPr>
              <a:spLocks noChangeShapeType="1"/>
            </p:cNvSpPr>
            <p:nvPr/>
          </p:nvSpPr>
          <p:spPr bwMode="auto">
            <a:xfrm>
              <a:off x="4212" y="4097"/>
              <a:ext cx="3" cy="1238"/>
            </a:xfrm>
            <a:prstGeom prst="line">
              <a:avLst/>
            </a:prstGeom>
            <a:grpFill/>
            <a:ln w="25400">
              <a:solidFill>
                <a:srgbClr val="FFFF00"/>
              </a:solidFill>
              <a:round/>
              <a:headEnd/>
              <a:tailEnd type="triangle" w="med" len="med"/>
            </a:ln>
            <a:effectLst/>
          </p:spPr>
          <p:txBody>
            <a:bodyPr lIns="0" tIns="0" rIns="0" bIns="0"/>
            <a:lstStyle/>
            <a:p>
              <a:endParaRPr lang="en-US"/>
            </a:p>
          </p:txBody>
        </p:sp>
        <p:sp>
          <p:nvSpPr>
            <p:cNvPr id="1244216" name="Line 56"/>
            <p:cNvSpPr>
              <a:spLocks noChangeShapeType="1"/>
            </p:cNvSpPr>
            <p:nvPr/>
          </p:nvSpPr>
          <p:spPr bwMode="auto">
            <a:xfrm>
              <a:off x="9072" y="4075"/>
              <a:ext cx="3" cy="1267"/>
            </a:xfrm>
            <a:prstGeom prst="line">
              <a:avLst/>
            </a:prstGeom>
            <a:grpFill/>
            <a:ln w="25400">
              <a:solidFill>
                <a:srgbClr val="FFFF00"/>
              </a:solidFill>
              <a:round/>
              <a:headEnd/>
              <a:tailEnd type="triangle" w="med" len="med"/>
            </a:ln>
            <a:effectLst/>
          </p:spPr>
          <p:txBody>
            <a:bodyPr lIns="0" tIns="0" rIns="0" bIns="0"/>
            <a:lstStyle/>
            <a:p>
              <a:endParaRPr lang="en-US"/>
            </a:p>
          </p:txBody>
        </p:sp>
        <p:sp>
          <p:nvSpPr>
            <p:cNvPr id="1244217" name="Line 57"/>
            <p:cNvSpPr>
              <a:spLocks noChangeShapeType="1"/>
            </p:cNvSpPr>
            <p:nvPr/>
          </p:nvSpPr>
          <p:spPr bwMode="auto">
            <a:xfrm flipH="1">
              <a:off x="2046" y="2997"/>
              <a:ext cx="2160" cy="0"/>
            </a:xfrm>
            <a:prstGeom prst="line">
              <a:avLst/>
            </a:prstGeom>
            <a:grpFill/>
            <a:ln w="25400">
              <a:solidFill>
                <a:srgbClr val="FFFF00"/>
              </a:solidFill>
              <a:round/>
              <a:headEnd/>
              <a:tailEnd/>
            </a:ln>
          </p:spPr>
          <p:txBody>
            <a:bodyPr lIns="0" tIns="0" rIns="0" bIns="0"/>
            <a:lstStyle/>
            <a:p>
              <a:endParaRPr lang="en-US"/>
            </a:p>
          </p:txBody>
        </p:sp>
        <p:sp>
          <p:nvSpPr>
            <p:cNvPr id="1244218" name="Line 58"/>
            <p:cNvSpPr>
              <a:spLocks noChangeShapeType="1"/>
            </p:cNvSpPr>
            <p:nvPr/>
          </p:nvSpPr>
          <p:spPr bwMode="auto">
            <a:xfrm>
              <a:off x="8208" y="1599"/>
              <a:ext cx="0" cy="576"/>
            </a:xfrm>
            <a:prstGeom prst="line">
              <a:avLst/>
            </a:prstGeom>
            <a:grpFill/>
            <a:ln w="25400">
              <a:solidFill>
                <a:srgbClr val="FFFF00"/>
              </a:solidFill>
              <a:round/>
              <a:headEnd/>
              <a:tailEnd type="triangle" w="med" len="med"/>
            </a:ln>
          </p:spPr>
          <p:txBody>
            <a:bodyPr lIns="0" tIns="0" rIns="0" bIns="0"/>
            <a:lstStyle/>
            <a:p>
              <a:endParaRPr lang="en-US"/>
            </a:p>
          </p:txBody>
        </p:sp>
        <p:sp>
          <p:nvSpPr>
            <p:cNvPr id="1244219" name="Line 59"/>
            <p:cNvSpPr>
              <a:spLocks noChangeShapeType="1"/>
            </p:cNvSpPr>
            <p:nvPr/>
          </p:nvSpPr>
          <p:spPr bwMode="auto">
            <a:xfrm>
              <a:off x="3312" y="1614"/>
              <a:ext cx="0" cy="576"/>
            </a:xfrm>
            <a:prstGeom prst="line">
              <a:avLst/>
            </a:prstGeom>
            <a:grpFill/>
            <a:ln w="25400">
              <a:solidFill>
                <a:srgbClr val="FFFF00"/>
              </a:solidFill>
              <a:round/>
              <a:headEnd/>
              <a:tailEnd type="triangle" w="med" len="med"/>
            </a:ln>
          </p:spPr>
          <p:txBody>
            <a:bodyPr lIns="0" tIns="0" rIns="0" bIns="0"/>
            <a:lstStyle/>
            <a:p>
              <a:endParaRPr lang="en-US"/>
            </a:p>
          </p:txBody>
        </p:sp>
        <p:sp>
          <p:nvSpPr>
            <p:cNvPr id="1244220" name="Line 60"/>
            <p:cNvSpPr>
              <a:spLocks noChangeShapeType="1"/>
            </p:cNvSpPr>
            <p:nvPr/>
          </p:nvSpPr>
          <p:spPr bwMode="auto">
            <a:xfrm>
              <a:off x="3312" y="2736"/>
              <a:ext cx="0" cy="288"/>
            </a:xfrm>
            <a:prstGeom prst="line">
              <a:avLst/>
            </a:prstGeom>
            <a:grpFill/>
            <a:ln w="25400">
              <a:solidFill>
                <a:srgbClr val="FFFF00"/>
              </a:solidFill>
              <a:round/>
              <a:headEnd/>
              <a:tailEnd/>
            </a:ln>
          </p:spPr>
          <p:txBody>
            <a:bodyPr lIns="0" tIns="0" rIns="0" bIns="0"/>
            <a:lstStyle/>
            <a:p>
              <a:endParaRPr lang="en-US"/>
            </a:p>
          </p:txBody>
        </p:sp>
        <p:sp>
          <p:nvSpPr>
            <p:cNvPr id="1244221" name="Line 61"/>
            <p:cNvSpPr>
              <a:spLocks noChangeShapeType="1"/>
            </p:cNvSpPr>
            <p:nvPr/>
          </p:nvSpPr>
          <p:spPr bwMode="auto">
            <a:xfrm>
              <a:off x="8238" y="2751"/>
              <a:ext cx="0" cy="288"/>
            </a:xfrm>
            <a:prstGeom prst="line">
              <a:avLst/>
            </a:prstGeom>
            <a:grpFill/>
            <a:ln w="25400">
              <a:solidFill>
                <a:srgbClr val="FFFF00"/>
              </a:solidFill>
              <a:round/>
              <a:headEnd/>
              <a:tailEnd/>
            </a:ln>
          </p:spPr>
          <p:txBody>
            <a:bodyPr lIns="0" tIns="0" rIns="0" bIns="0"/>
            <a:lstStyle/>
            <a:p>
              <a:endParaRPr lang="en-US"/>
            </a:p>
          </p:txBody>
        </p:sp>
      </p:grpSp>
      <p:sp>
        <p:nvSpPr>
          <p:cNvPr id="1244222" name="Rectangle 62"/>
          <p:cNvSpPr>
            <a:spLocks noChangeArrowheads="1"/>
          </p:cNvSpPr>
          <p:nvPr/>
        </p:nvSpPr>
        <p:spPr bwMode="auto">
          <a:xfrm>
            <a:off x="250825" y="5949950"/>
            <a:ext cx="8569325" cy="574675"/>
          </a:xfrm>
          <a:prstGeom prst="rect">
            <a:avLst/>
          </a:prstGeom>
          <a:noFill/>
          <a:ln w="9525">
            <a:noFill/>
            <a:miter lim="800000"/>
            <a:headEnd/>
            <a:tailEnd/>
          </a:ln>
          <a:effectLst/>
        </p:spPr>
        <p:txBody>
          <a:bodyPr/>
          <a:lstStyle/>
          <a:p>
            <a:pPr>
              <a:lnSpc>
                <a:spcPct val="80000"/>
              </a:lnSpc>
              <a:spcBef>
                <a:spcPct val="20000"/>
              </a:spcBef>
              <a:buClr>
                <a:schemeClr val="hlink"/>
              </a:buClr>
              <a:buSzPct val="70000"/>
              <a:buFont typeface="Wingdings" pitchFamily="2" charset="2"/>
              <a:buNone/>
            </a:pPr>
            <a:r>
              <a:rPr lang="en-US" sz="1400" dirty="0">
                <a:effectLst>
                  <a:outerShdw blurRad="38100" dist="38100" dir="2700000" algn="tl">
                    <a:srgbClr val="000000"/>
                  </a:outerShdw>
                </a:effectLst>
                <a:latin typeface="Arial" pitchFamily="34" charset="0"/>
                <a:cs typeface="Arial" pitchFamily="34" charset="0"/>
              </a:rPr>
              <a:t>[from </a:t>
            </a:r>
            <a:r>
              <a:rPr lang="el-GR" sz="1400" dirty="0">
                <a:effectLst>
                  <a:outerShdw blurRad="38100" dist="38100" dir="2700000" algn="tl">
                    <a:srgbClr val="000000"/>
                  </a:outerShdw>
                </a:effectLst>
                <a:latin typeface="Arial" pitchFamily="34" charset="0"/>
                <a:cs typeface="Arial" pitchFamily="34" charset="0"/>
              </a:rPr>
              <a:t>G.Stamatakos, D.Dionysiou, E.Zacharaki, N.Mouravliansky, K.Nikita, and N.Uzunoglu, "</a:t>
            </a:r>
            <a:r>
              <a:rPr lang="el-GR" sz="1400" i="1" dirty="0">
                <a:effectLst>
                  <a:outerShdw blurRad="38100" dist="38100" dir="2700000" algn="tl">
                    <a:srgbClr val="000000"/>
                  </a:outerShdw>
                </a:effectLst>
                <a:latin typeface="Arial" pitchFamily="34" charset="0"/>
                <a:cs typeface="Arial" pitchFamily="34" charset="0"/>
              </a:rPr>
              <a:t>In Silico</a:t>
            </a:r>
            <a:r>
              <a:rPr lang="el-GR" sz="1400" dirty="0">
                <a:effectLst>
                  <a:outerShdw blurRad="38100" dist="38100" dir="2700000" algn="tl">
                    <a:srgbClr val="000000"/>
                  </a:outerShdw>
                </a:effectLst>
                <a:latin typeface="Arial" pitchFamily="34" charset="0"/>
                <a:cs typeface="Arial" pitchFamily="34" charset="0"/>
              </a:rPr>
              <a:t> Radiation Oncology: Combining Novel Simulation Algorithms with Current Visualization Techniques,'' Proc. IEEE, Special Issue on "Bioinformatics: Advances and Challenges" Vol.90, No.11, November 2002, pp.1764-1777</a:t>
            </a:r>
            <a:r>
              <a:rPr lang="en-US" sz="1400" dirty="0">
                <a:solidFill>
                  <a:srgbClr val="FFFF00"/>
                </a:solidFill>
                <a:effectLst>
                  <a:outerShdw blurRad="38100" dist="38100" dir="2700000" algn="tl">
                    <a:srgbClr val="000000"/>
                  </a:outerShdw>
                </a:effectLst>
                <a:latin typeface="Arial" pitchFamily="34" charset="0"/>
                <a:cs typeface="Arial" pitchFamily="34" charset="0"/>
              </a:rPr>
              <a:t>]</a:t>
            </a:r>
            <a:endParaRPr lang="el-GR" sz="1400" dirty="0">
              <a:solidFill>
                <a:srgbClr val="FFFF00"/>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4"/>
          <p:cNvSpPr>
            <a:spLocks noGrp="1"/>
          </p:cNvSpPr>
          <p:nvPr>
            <p:ph type="sldNum" sz="quarter" idx="11"/>
          </p:nvPr>
        </p:nvSpPr>
        <p:spPr/>
        <p:txBody>
          <a:bodyPr/>
          <a:lstStyle/>
          <a:p>
            <a:fld id="{0E02C875-3F5F-4629-A226-F08365C9B994}" type="slidenum">
              <a:rPr lang="el-GR"/>
              <a:pPr/>
              <a:t>23</a:t>
            </a:fld>
            <a:endParaRPr lang="el-GR"/>
          </a:p>
        </p:txBody>
      </p:sp>
      <p:sp>
        <p:nvSpPr>
          <p:cNvPr id="553986" name="Rectangle 2"/>
          <p:cNvSpPr>
            <a:spLocks noGrp="1" noRot="1" noChangeArrowheads="1"/>
          </p:cNvSpPr>
          <p:nvPr>
            <p:ph type="title"/>
          </p:nvPr>
        </p:nvSpPr>
        <p:spPr>
          <a:xfrm>
            <a:off x="0" y="5057775"/>
            <a:ext cx="9144000" cy="1585935"/>
          </a:xfrm>
        </p:spPr>
        <p:txBody>
          <a:bodyPr>
            <a:normAutofit fontScale="90000"/>
          </a:bodyPr>
          <a:lstStyle/>
          <a:p>
            <a:pPr algn="l"/>
            <a:r>
              <a:rPr lang="en-AU" sz="2000" dirty="0">
                <a:solidFill>
                  <a:srgbClr val="FFFF00"/>
                </a:solidFill>
                <a:latin typeface="Arial" pitchFamily="34" charset="0"/>
              </a:rPr>
              <a:t>Irradiation according to the standard fractionation scheme</a:t>
            </a:r>
            <a:r>
              <a:rPr lang="en-AU" sz="1200" dirty="0">
                <a:solidFill>
                  <a:srgbClr val="FFFF00"/>
                </a:solidFill>
                <a:latin typeface="Arial" pitchFamily="34" charset="0"/>
              </a:rPr>
              <a:t> </a:t>
            </a:r>
            <a:br>
              <a:rPr lang="en-AU" sz="1200" dirty="0">
                <a:solidFill>
                  <a:srgbClr val="FFFF00"/>
                </a:solidFill>
                <a:latin typeface="Arial" pitchFamily="34" charset="0"/>
              </a:rPr>
            </a:br>
            <a:r>
              <a:rPr lang="en-AU" sz="1000" dirty="0">
                <a:latin typeface="Arial" pitchFamily="34" charset="0"/>
              </a:rPr>
              <a:t>(2 </a:t>
            </a:r>
            <a:r>
              <a:rPr lang="en-AU" sz="1000" dirty="0" err="1">
                <a:latin typeface="Arial" pitchFamily="34" charset="0"/>
              </a:rPr>
              <a:t>Gy</a:t>
            </a:r>
            <a:r>
              <a:rPr lang="en-AU" sz="1000" dirty="0">
                <a:latin typeface="Arial" pitchFamily="34" charset="0"/>
              </a:rPr>
              <a:t> once a day, 5 days per week, 60 </a:t>
            </a:r>
            <a:r>
              <a:rPr lang="en-AU" sz="1000" dirty="0" err="1">
                <a:latin typeface="Arial" pitchFamily="34" charset="0"/>
              </a:rPr>
              <a:t>Gy</a:t>
            </a:r>
            <a:r>
              <a:rPr lang="en-AU" sz="1000" dirty="0">
                <a:latin typeface="Arial" pitchFamily="34" charset="0"/>
              </a:rPr>
              <a:t> in total). Left panel: three dimensional sections of the tumour shown in the right panel: (a) </a:t>
            </a:r>
            <a:r>
              <a:rPr lang="en-AU" sz="1000" b="0" dirty="0">
                <a:latin typeface="Arial" pitchFamily="34" charset="0"/>
              </a:rPr>
              <a:t>before the beginning of irradiation</a:t>
            </a:r>
            <a:r>
              <a:rPr lang="en-AU" sz="1000" dirty="0">
                <a:latin typeface="Arial" pitchFamily="34" charset="0"/>
              </a:rPr>
              <a:t>, (b) </a:t>
            </a:r>
            <a:r>
              <a:rPr lang="en-AU" sz="1000" b="0" dirty="0">
                <a:latin typeface="Arial" pitchFamily="34" charset="0"/>
              </a:rPr>
              <a:t>1 </a:t>
            </a:r>
            <a:r>
              <a:rPr lang="en-AU" sz="1000" b="0" i="1" dirty="0">
                <a:latin typeface="Arial" pitchFamily="34" charset="0"/>
              </a:rPr>
              <a:t>fictitious</a:t>
            </a:r>
            <a:r>
              <a:rPr lang="en-AU" sz="1000" b="0" dirty="0">
                <a:latin typeface="Arial" pitchFamily="34" charset="0"/>
              </a:rPr>
              <a:t> day after the beginning of irradiation</a:t>
            </a:r>
            <a:r>
              <a:rPr lang="en-AU" sz="1000" dirty="0">
                <a:latin typeface="Arial" pitchFamily="34" charset="0"/>
              </a:rPr>
              <a:t>, (c) </a:t>
            </a:r>
            <a:r>
              <a:rPr lang="en-AU" sz="1000" b="0" dirty="0">
                <a:latin typeface="Arial" pitchFamily="34" charset="0"/>
              </a:rPr>
              <a:t>2 f</a:t>
            </a:r>
            <a:r>
              <a:rPr lang="en-AU" sz="1000" b="0" i="1" dirty="0">
                <a:latin typeface="Arial" pitchFamily="34" charset="0"/>
              </a:rPr>
              <a:t>ictitious</a:t>
            </a:r>
            <a:r>
              <a:rPr lang="en-AU" sz="1000" b="0" dirty="0">
                <a:latin typeface="Arial" pitchFamily="34" charset="0"/>
              </a:rPr>
              <a:t> days</a:t>
            </a:r>
            <a:r>
              <a:rPr lang="en-AU" sz="1000" dirty="0">
                <a:latin typeface="Arial" pitchFamily="34" charset="0"/>
              </a:rPr>
              <a:t> after the beginning of irradiation and (d) </a:t>
            </a:r>
            <a:r>
              <a:rPr lang="en-AU" sz="1000" b="0" dirty="0">
                <a:latin typeface="Arial" pitchFamily="34" charset="0"/>
              </a:rPr>
              <a:t>3 </a:t>
            </a:r>
            <a:r>
              <a:rPr lang="en-AU" sz="1000" b="0" i="1" dirty="0">
                <a:latin typeface="Arial" pitchFamily="34" charset="0"/>
              </a:rPr>
              <a:t>fictitious </a:t>
            </a:r>
            <a:r>
              <a:rPr lang="en-AU" sz="1000" b="0" dirty="0">
                <a:latin typeface="Arial" pitchFamily="34" charset="0"/>
              </a:rPr>
              <a:t>days</a:t>
            </a:r>
            <a:r>
              <a:rPr lang="en-AU" sz="1000" dirty="0">
                <a:latin typeface="Arial" pitchFamily="34" charset="0"/>
              </a:rPr>
              <a:t> after the beginning of irradiation. </a:t>
            </a:r>
            <a:r>
              <a:rPr lang="en-AU" sz="1000" b="0" i="1" dirty="0">
                <a:latin typeface="Arial" pitchFamily="34" charset="0"/>
              </a:rPr>
              <a:t>Colour code</a:t>
            </a:r>
            <a:r>
              <a:rPr lang="en-AU" sz="1000" dirty="0">
                <a:latin typeface="Arial" pitchFamily="34" charset="0"/>
              </a:rPr>
              <a:t> </a:t>
            </a:r>
            <a:r>
              <a:rPr lang="en-AU" sz="1000" b="0" dirty="0">
                <a:latin typeface="Arial" pitchFamily="34" charset="0"/>
              </a:rPr>
              <a:t>red:</a:t>
            </a:r>
            <a:r>
              <a:rPr lang="en-AU" sz="1000" dirty="0">
                <a:latin typeface="Arial" pitchFamily="34" charset="0"/>
              </a:rPr>
              <a:t> proliferating cell layer, </a:t>
            </a:r>
            <a:r>
              <a:rPr lang="en-AU" sz="1000" b="0" dirty="0">
                <a:latin typeface="Arial" pitchFamily="34" charset="0"/>
              </a:rPr>
              <a:t>green</a:t>
            </a:r>
            <a:r>
              <a:rPr lang="en-AU" sz="1000" dirty="0">
                <a:latin typeface="Arial" pitchFamily="34" charset="0"/>
              </a:rPr>
              <a:t>: dormant cell layer (G0), </a:t>
            </a:r>
            <a:r>
              <a:rPr lang="en-AU" sz="1000" b="0" dirty="0">
                <a:latin typeface="Arial" pitchFamily="34" charset="0"/>
              </a:rPr>
              <a:t>blue</a:t>
            </a:r>
            <a:r>
              <a:rPr lang="en-AU" sz="1000" dirty="0">
                <a:latin typeface="Arial" pitchFamily="34" charset="0"/>
              </a:rPr>
              <a:t>: dead cell layer. The </a:t>
            </a:r>
            <a:r>
              <a:rPr lang="en-AU" sz="1000" b="0" dirty="0">
                <a:latin typeface="Arial" pitchFamily="34" charset="0"/>
              </a:rPr>
              <a:t>colouring criterion “99.8%”</a:t>
            </a:r>
            <a:r>
              <a:rPr lang="en-AU" sz="1000" dirty="0">
                <a:latin typeface="Arial" pitchFamily="34" charset="0"/>
              </a:rPr>
              <a:t> used to visualize the predictions has been defined as follows. </a:t>
            </a:r>
            <a:r>
              <a:rPr lang="en-US" sz="1000" dirty="0">
                <a:latin typeface="Arial" pitchFamily="34" charset="0"/>
              </a:rPr>
              <a:t/>
            </a:r>
            <a:br>
              <a:rPr lang="en-US" sz="1000" dirty="0">
                <a:latin typeface="Arial" pitchFamily="34" charset="0"/>
              </a:rPr>
            </a:br>
            <a:r>
              <a:rPr lang="en-US" sz="1000" dirty="0">
                <a:latin typeface="Arial" pitchFamily="34" charset="0"/>
              </a:rPr>
              <a:t>“For a geometrical cell of the </a:t>
            </a:r>
            <a:r>
              <a:rPr lang="en-US" sz="1000" dirty="0" err="1">
                <a:latin typeface="Arial" pitchFamily="34" charset="0"/>
              </a:rPr>
              <a:t>discretizing</a:t>
            </a:r>
            <a:r>
              <a:rPr lang="en-US" sz="1000" dirty="0">
                <a:latin typeface="Arial" pitchFamily="34" charset="0"/>
              </a:rPr>
              <a:t> mesh, if the percentage of dead cells is lower than 99.8% then </a:t>
            </a:r>
            <a:br>
              <a:rPr lang="en-US" sz="1000" dirty="0">
                <a:latin typeface="Arial" pitchFamily="34" charset="0"/>
              </a:rPr>
            </a:br>
            <a:r>
              <a:rPr lang="en-US" sz="1000" dirty="0">
                <a:latin typeface="Arial" pitchFamily="34" charset="0"/>
              </a:rPr>
              <a:t>    { if percentage of proliferating cells &gt; percentage of G0 cells,  then paint the geometrical cell red (proliferating cell layer),</a:t>
            </a:r>
            <a:br>
              <a:rPr lang="en-US" sz="1000" dirty="0">
                <a:latin typeface="Arial" pitchFamily="34" charset="0"/>
              </a:rPr>
            </a:br>
            <a:r>
              <a:rPr lang="en-US" sz="1000" dirty="0">
                <a:latin typeface="Arial" pitchFamily="34" charset="0"/>
              </a:rPr>
              <a:t>     else paint the geometrical cell green (G0 cell layer) }</a:t>
            </a:r>
            <a:r>
              <a:rPr lang="en-AU" sz="1000" dirty="0">
                <a:latin typeface="Arial" pitchFamily="34" charset="0"/>
              </a:rPr>
              <a:t> else paint the geometrical cell blue (dead cell layer)”</a:t>
            </a:r>
            <a:br>
              <a:rPr lang="en-AU" sz="1000" dirty="0">
                <a:latin typeface="Arial" pitchFamily="34" charset="0"/>
              </a:rPr>
            </a:br>
            <a:r>
              <a:rPr lang="en-AU" sz="1000" dirty="0">
                <a:latin typeface="Arial" pitchFamily="34" charset="0"/>
              </a:rPr>
              <a:t>The values of certain parameters (e.g. cell loss) have been </a:t>
            </a:r>
            <a:r>
              <a:rPr lang="en-AU" sz="1000" b="0" dirty="0">
                <a:latin typeface="Arial" pitchFamily="34" charset="0"/>
              </a:rPr>
              <a:t>deliberately exaggerated</a:t>
            </a:r>
            <a:r>
              <a:rPr lang="en-AU" sz="1000" dirty="0">
                <a:latin typeface="Arial" pitchFamily="34" charset="0"/>
              </a:rPr>
              <a:t> in order to facilitate the demonstration of the ability of the model to simulate the </a:t>
            </a:r>
            <a:r>
              <a:rPr lang="en-AU" sz="1000" b="0" dirty="0">
                <a:latin typeface="Arial" pitchFamily="34" charset="0"/>
              </a:rPr>
              <a:t>shrinkage effect</a:t>
            </a:r>
            <a:r>
              <a:rPr lang="en-AU" sz="1000" dirty="0">
                <a:latin typeface="Arial" pitchFamily="34" charset="0"/>
              </a:rPr>
              <a:t>.  </a:t>
            </a:r>
            <a:r>
              <a:rPr lang="en-US" sz="1000" dirty="0">
                <a:latin typeface="Arial" pitchFamily="34" charset="0"/>
              </a:rPr>
              <a:t>[see </a:t>
            </a:r>
            <a:r>
              <a:rPr lang="el-GR" sz="1000" dirty="0">
                <a:latin typeface="Arial" pitchFamily="34" charset="0"/>
              </a:rPr>
              <a:t>G.Stamatakos, D.Dionysiou, E.Zacharaki, N.Mouravliansky, K.Nikita, and N.Uzunoglu, "</a:t>
            </a:r>
            <a:r>
              <a:rPr lang="el-GR" sz="1000" i="1" dirty="0">
                <a:latin typeface="Arial" pitchFamily="34" charset="0"/>
              </a:rPr>
              <a:t>In Silico</a:t>
            </a:r>
            <a:r>
              <a:rPr lang="el-GR" sz="1000" dirty="0">
                <a:latin typeface="Arial" pitchFamily="34" charset="0"/>
              </a:rPr>
              <a:t> Radiation Oncology: Combining Novel Simulation Algorithms with Current Visualization Techniques,'' Proc. IEEE, Special Issue on "Bioinformatics: Advances and Challenges" Vol.90, No.11, November 2002, pp.1764-1777</a:t>
            </a:r>
            <a:r>
              <a:rPr lang="en-US" sz="1000" dirty="0">
                <a:latin typeface="Arial" pitchFamily="34" charset="0"/>
              </a:rPr>
              <a:t>]</a:t>
            </a:r>
            <a:r>
              <a:rPr lang="en-US" sz="1000" dirty="0"/>
              <a:t/>
            </a:r>
            <a:br>
              <a:rPr lang="en-US" sz="1000" dirty="0"/>
            </a:br>
            <a:r>
              <a:rPr lang="el-GR" sz="1800" dirty="0"/>
              <a:t> </a:t>
            </a:r>
          </a:p>
        </p:txBody>
      </p:sp>
      <p:pic>
        <p:nvPicPr>
          <p:cNvPr id="553987" name="Picture 3" descr="Day0"/>
          <p:cNvPicPr>
            <a:picLocks noChangeAspect="1" noChangeArrowheads="1"/>
          </p:cNvPicPr>
          <p:nvPr/>
        </p:nvPicPr>
        <p:blipFill>
          <a:blip r:embed="rId3"/>
          <a:srcRect l="5714" b="5714"/>
          <a:stretch>
            <a:fillRect/>
          </a:stretch>
        </p:blipFill>
        <p:spPr bwMode="auto">
          <a:xfrm>
            <a:off x="2771775" y="188913"/>
            <a:ext cx="1079500" cy="1079500"/>
          </a:xfrm>
          <a:prstGeom prst="rect">
            <a:avLst/>
          </a:prstGeom>
          <a:noFill/>
        </p:spPr>
      </p:pic>
      <p:pic>
        <p:nvPicPr>
          <p:cNvPr id="553988" name="Picture 4" descr="Day0plane"/>
          <p:cNvPicPr>
            <a:picLocks noChangeAspect="1" noChangeArrowheads="1"/>
          </p:cNvPicPr>
          <p:nvPr/>
        </p:nvPicPr>
        <p:blipFill>
          <a:blip r:embed="rId4"/>
          <a:srcRect l="5714" t="5714" r="5714" b="5714"/>
          <a:stretch>
            <a:fillRect/>
          </a:stretch>
        </p:blipFill>
        <p:spPr bwMode="auto">
          <a:xfrm>
            <a:off x="5580063" y="117475"/>
            <a:ext cx="1079500" cy="1079500"/>
          </a:xfrm>
          <a:prstGeom prst="rect">
            <a:avLst/>
          </a:prstGeom>
          <a:noFill/>
        </p:spPr>
      </p:pic>
      <p:pic>
        <p:nvPicPr>
          <p:cNvPr id="553989" name="Picture 5" descr="Day1"/>
          <p:cNvPicPr>
            <a:picLocks noChangeAspect="1" noChangeArrowheads="1"/>
          </p:cNvPicPr>
          <p:nvPr/>
        </p:nvPicPr>
        <p:blipFill>
          <a:blip r:embed="rId5"/>
          <a:srcRect l="5760" b="5760"/>
          <a:stretch>
            <a:fillRect/>
          </a:stretch>
        </p:blipFill>
        <p:spPr bwMode="auto">
          <a:xfrm>
            <a:off x="2771775" y="1341438"/>
            <a:ext cx="1079500" cy="1079500"/>
          </a:xfrm>
          <a:prstGeom prst="rect">
            <a:avLst/>
          </a:prstGeom>
          <a:noFill/>
        </p:spPr>
      </p:pic>
      <p:pic>
        <p:nvPicPr>
          <p:cNvPr id="553990" name="Picture 6" descr="Day1plane"/>
          <p:cNvPicPr>
            <a:picLocks noChangeAspect="1" noChangeArrowheads="1"/>
          </p:cNvPicPr>
          <p:nvPr/>
        </p:nvPicPr>
        <p:blipFill>
          <a:blip r:embed="rId6"/>
          <a:srcRect l="5714" t="5714" r="5714" b="5714"/>
          <a:stretch>
            <a:fillRect/>
          </a:stretch>
        </p:blipFill>
        <p:spPr bwMode="auto">
          <a:xfrm>
            <a:off x="5580063" y="1268413"/>
            <a:ext cx="1079500" cy="1079500"/>
          </a:xfrm>
          <a:prstGeom prst="rect">
            <a:avLst/>
          </a:prstGeom>
          <a:noFill/>
        </p:spPr>
      </p:pic>
      <p:pic>
        <p:nvPicPr>
          <p:cNvPr id="553991" name="Picture 7" descr="Day2"/>
          <p:cNvPicPr>
            <a:picLocks noChangeAspect="1" noChangeArrowheads="1"/>
          </p:cNvPicPr>
          <p:nvPr/>
        </p:nvPicPr>
        <p:blipFill>
          <a:blip r:embed="rId7"/>
          <a:srcRect t="5714" r="5714" b="5714"/>
          <a:stretch>
            <a:fillRect/>
          </a:stretch>
        </p:blipFill>
        <p:spPr bwMode="auto">
          <a:xfrm>
            <a:off x="2771775" y="2492375"/>
            <a:ext cx="1073150" cy="1011238"/>
          </a:xfrm>
          <a:prstGeom prst="rect">
            <a:avLst/>
          </a:prstGeom>
          <a:noFill/>
        </p:spPr>
      </p:pic>
      <p:pic>
        <p:nvPicPr>
          <p:cNvPr id="553992" name="Picture 8" descr="Day2plane"/>
          <p:cNvPicPr>
            <a:picLocks noChangeAspect="1" noChangeArrowheads="1"/>
          </p:cNvPicPr>
          <p:nvPr/>
        </p:nvPicPr>
        <p:blipFill>
          <a:blip r:embed="rId8"/>
          <a:srcRect l="5670" t="5670" r="5670" b="5670"/>
          <a:stretch>
            <a:fillRect/>
          </a:stretch>
        </p:blipFill>
        <p:spPr bwMode="auto">
          <a:xfrm>
            <a:off x="5580063" y="2420938"/>
            <a:ext cx="1079500" cy="1079500"/>
          </a:xfrm>
          <a:prstGeom prst="rect">
            <a:avLst/>
          </a:prstGeom>
          <a:noFill/>
        </p:spPr>
      </p:pic>
      <p:pic>
        <p:nvPicPr>
          <p:cNvPr id="553993" name="Picture 9" descr="Day3"/>
          <p:cNvPicPr>
            <a:picLocks noChangeAspect="1" noChangeArrowheads="1"/>
          </p:cNvPicPr>
          <p:nvPr/>
        </p:nvPicPr>
        <p:blipFill>
          <a:blip r:embed="rId9"/>
          <a:srcRect l="5670" t="5670" r="5670" b="5670"/>
          <a:stretch>
            <a:fillRect/>
          </a:stretch>
        </p:blipFill>
        <p:spPr bwMode="auto">
          <a:xfrm>
            <a:off x="2771775" y="3573463"/>
            <a:ext cx="1079500" cy="1079500"/>
          </a:xfrm>
          <a:prstGeom prst="rect">
            <a:avLst/>
          </a:prstGeom>
          <a:noFill/>
        </p:spPr>
      </p:pic>
      <p:pic>
        <p:nvPicPr>
          <p:cNvPr id="553994" name="Picture 10" descr="Day3plane"/>
          <p:cNvPicPr>
            <a:picLocks noChangeAspect="1" noChangeArrowheads="1"/>
          </p:cNvPicPr>
          <p:nvPr/>
        </p:nvPicPr>
        <p:blipFill>
          <a:blip r:embed="rId10"/>
          <a:srcRect l="2858" t="2858" r="2858" b="2858"/>
          <a:stretch>
            <a:fillRect/>
          </a:stretch>
        </p:blipFill>
        <p:spPr bwMode="auto">
          <a:xfrm>
            <a:off x="5580063" y="3573463"/>
            <a:ext cx="1079500" cy="1079500"/>
          </a:xfrm>
          <a:prstGeom prst="rect">
            <a:avLst/>
          </a:prstGeom>
          <a:noFill/>
        </p:spPr>
      </p:pic>
      <p:sp>
        <p:nvSpPr>
          <p:cNvPr id="553995" name="Rectangle 11"/>
          <p:cNvSpPr>
            <a:spLocks noChangeArrowheads="1"/>
          </p:cNvSpPr>
          <p:nvPr/>
        </p:nvSpPr>
        <p:spPr bwMode="auto">
          <a:xfrm>
            <a:off x="0" y="1844675"/>
            <a:ext cx="2811463" cy="0"/>
          </a:xfrm>
          <a:prstGeom prst="rect">
            <a:avLst/>
          </a:prstGeom>
          <a:noFill/>
          <a:ln w="9525">
            <a:noFill/>
            <a:miter lim="800000"/>
            <a:headEnd/>
            <a:tailEnd/>
          </a:ln>
          <a:effectLst/>
        </p:spPr>
        <p:txBody>
          <a:bodyPr wrap="none" anchor="ctr">
            <a:spAutoFit/>
          </a:bodyPr>
          <a:lstStyle/>
          <a:p>
            <a:r>
              <a:rPr lang="en-US" sz="1100" b="1">
                <a:latin typeface="Times New Roman" pitchFamily="18" charset="0"/>
                <a:cs typeface="Times New Roman" pitchFamily="18" charset="0"/>
              </a:rPr>
              <a:t/>
            </a:r>
            <a:br>
              <a:rPr lang="en-US" sz="1100" b="1">
                <a:latin typeface="Times New Roman" pitchFamily="18" charset="0"/>
                <a:cs typeface="Times New Roman" pitchFamily="18" charset="0"/>
              </a:rPr>
            </a:br>
            <a:endParaRPr lang="el-GR" sz="1000">
              <a:latin typeface="Times New Roman" pitchFamily="18" charset="0"/>
              <a:cs typeface="Times New Roman" pitchFamily="18" charset="0"/>
            </a:endParaRPr>
          </a:p>
          <a:p>
            <a:pPr eaLnBrk="0" hangingPunct="0"/>
            <a:endParaRPr lang="el-GR">
              <a:latin typeface="Arial" pitchFamily="34" charset="0"/>
            </a:endParaRPr>
          </a:p>
        </p:txBody>
      </p:sp>
      <p:sp>
        <p:nvSpPr>
          <p:cNvPr id="553996" name="Rectangle 12"/>
          <p:cNvSpPr>
            <a:spLocks noChangeArrowheads="1"/>
          </p:cNvSpPr>
          <p:nvPr/>
        </p:nvSpPr>
        <p:spPr bwMode="auto">
          <a:xfrm>
            <a:off x="0" y="1844675"/>
            <a:ext cx="2811463" cy="0"/>
          </a:xfrm>
          <a:prstGeom prst="rect">
            <a:avLst/>
          </a:prstGeom>
          <a:noFill/>
          <a:ln w="9525">
            <a:noFill/>
            <a:miter lim="800000"/>
            <a:headEnd/>
            <a:tailEnd/>
          </a:ln>
          <a:effectLst/>
        </p:spPr>
        <p:txBody>
          <a:bodyPr wrap="none" anchor="ctr">
            <a:spAutoFit/>
          </a:bodyPr>
          <a:lstStyle/>
          <a:p>
            <a:endParaRPr lang="en-US"/>
          </a:p>
        </p:txBody>
      </p:sp>
      <p:sp>
        <p:nvSpPr>
          <p:cNvPr id="553997" name="Rectangle 13"/>
          <p:cNvSpPr>
            <a:spLocks noChangeArrowheads="1"/>
          </p:cNvSpPr>
          <p:nvPr/>
        </p:nvSpPr>
        <p:spPr bwMode="auto">
          <a:xfrm>
            <a:off x="0" y="1844675"/>
            <a:ext cx="2811463" cy="0"/>
          </a:xfrm>
          <a:prstGeom prst="rect">
            <a:avLst/>
          </a:prstGeom>
          <a:noFill/>
          <a:ln w="9525">
            <a:noFill/>
            <a:miter lim="800000"/>
            <a:headEnd/>
            <a:tailEnd/>
          </a:ln>
          <a:effectLst/>
        </p:spPr>
        <p:txBody>
          <a:bodyPr wrap="none" anchor="ctr">
            <a:spAutoFit/>
          </a:bodyPr>
          <a:lstStyle/>
          <a:p>
            <a:endParaRPr lang="en-US"/>
          </a:p>
        </p:txBody>
      </p:sp>
      <p:sp>
        <p:nvSpPr>
          <p:cNvPr id="553998" name="Rectangle 14"/>
          <p:cNvSpPr>
            <a:spLocks noChangeArrowheads="1"/>
          </p:cNvSpPr>
          <p:nvPr/>
        </p:nvSpPr>
        <p:spPr bwMode="auto">
          <a:xfrm>
            <a:off x="0" y="1844675"/>
            <a:ext cx="2811463" cy="0"/>
          </a:xfrm>
          <a:prstGeom prst="rect">
            <a:avLst/>
          </a:prstGeom>
          <a:noFill/>
          <a:ln w="9525">
            <a:noFill/>
            <a:miter lim="800000"/>
            <a:headEnd/>
            <a:tailEnd/>
          </a:ln>
          <a:effectLst/>
        </p:spPr>
        <p:txBody>
          <a:bodyPr wrap="none" anchor="ctr">
            <a:spAutoFit/>
          </a:bodyPr>
          <a:lstStyle/>
          <a:p>
            <a:endParaRPr lang="en-US"/>
          </a:p>
        </p:txBody>
      </p:sp>
      <p:sp>
        <p:nvSpPr>
          <p:cNvPr id="553999" name="Rectangle 15"/>
          <p:cNvSpPr>
            <a:spLocks noChangeArrowheads="1"/>
          </p:cNvSpPr>
          <p:nvPr/>
        </p:nvSpPr>
        <p:spPr bwMode="auto">
          <a:xfrm>
            <a:off x="0" y="1844675"/>
            <a:ext cx="2811463" cy="0"/>
          </a:xfrm>
          <a:prstGeom prst="rect">
            <a:avLst/>
          </a:prstGeom>
          <a:noFill/>
          <a:ln w="9525">
            <a:noFill/>
            <a:miter lim="800000"/>
            <a:headEnd/>
            <a:tailEnd/>
          </a:ln>
          <a:effectLst/>
        </p:spPr>
        <p:txBody>
          <a:bodyPr wrap="none" anchor="ctr">
            <a:spAutoFit/>
          </a:bodyPr>
          <a:lstStyle/>
          <a:p>
            <a:endParaRPr lang="en-US"/>
          </a:p>
        </p:txBody>
      </p:sp>
      <p:sp>
        <p:nvSpPr>
          <p:cNvPr id="554000" name="Rectangle 16"/>
          <p:cNvSpPr>
            <a:spLocks noChangeArrowheads="1"/>
          </p:cNvSpPr>
          <p:nvPr/>
        </p:nvSpPr>
        <p:spPr bwMode="auto">
          <a:xfrm>
            <a:off x="0" y="1844675"/>
            <a:ext cx="2811463" cy="0"/>
          </a:xfrm>
          <a:prstGeom prst="rect">
            <a:avLst/>
          </a:prstGeom>
          <a:noFill/>
          <a:ln w="9525">
            <a:noFill/>
            <a:miter lim="800000"/>
            <a:headEnd/>
            <a:tailEnd/>
          </a:ln>
          <a:effectLst/>
        </p:spPr>
        <p:txBody>
          <a:bodyPr wrap="none" anchor="ctr">
            <a:spAutoFit/>
          </a:bodyPr>
          <a:lstStyle/>
          <a:p>
            <a:endParaRPr lang="en-US"/>
          </a:p>
        </p:txBody>
      </p:sp>
      <p:sp>
        <p:nvSpPr>
          <p:cNvPr id="554001" name="Rectangle 17"/>
          <p:cNvSpPr>
            <a:spLocks noChangeArrowheads="1"/>
          </p:cNvSpPr>
          <p:nvPr/>
        </p:nvSpPr>
        <p:spPr bwMode="auto">
          <a:xfrm>
            <a:off x="0" y="1844675"/>
            <a:ext cx="2811463" cy="0"/>
          </a:xfrm>
          <a:prstGeom prst="rect">
            <a:avLst/>
          </a:prstGeom>
          <a:noFill/>
          <a:ln w="9525">
            <a:noFill/>
            <a:miter lim="800000"/>
            <a:headEnd/>
            <a:tailEnd/>
          </a:ln>
          <a:effectLst/>
        </p:spPr>
        <p:txBody>
          <a:bodyPr wrap="none" anchor="ctr">
            <a:spAutoFit/>
          </a:bodyPr>
          <a:lstStyle/>
          <a:p>
            <a:endParaRPr lang="en-US"/>
          </a:p>
        </p:txBody>
      </p:sp>
      <p:sp>
        <p:nvSpPr>
          <p:cNvPr id="554002" name="Rectangle 18"/>
          <p:cNvSpPr>
            <a:spLocks noChangeArrowheads="1"/>
          </p:cNvSpPr>
          <p:nvPr/>
        </p:nvSpPr>
        <p:spPr bwMode="auto">
          <a:xfrm>
            <a:off x="0" y="1844675"/>
            <a:ext cx="2811463" cy="0"/>
          </a:xfrm>
          <a:prstGeom prst="rect">
            <a:avLst/>
          </a:prstGeom>
          <a:noFill/>
          <a:ln w="9525">
            <a:noFill/>
            <a:miter lim="800000"/>
            <a:headEnd/>
            <a:tailEnd/>
          </a:ln>
          <a:effectLst/>
        </p:spPr>
        <p:txBody>
          <a:bodyPr wrap="none" anchor="ctr">
            <a:spAutoFit/>
          </a:bodyPr>
          <a:lstStyle/>
          <a:p>
            <a:endParaRPr lang="en-US"/>
          </a:p>
        </p:txBody>
      </p:sp>
      <p:sp>
        <p:nvSpPr>
          <p:cNvPr id="554003" name="Rectangle 19"/>
          <p:cNvSpPr>
            <a:spLocks noChangeArrowheads="1"/>
          </p:cNvSpPr>
          <p:nvPr/>
        </p:nvSpPr>
        <p:spPr bwMode="auto">
          <a:xfrm>
            <a:off x="-541338" y="4759325"/>
            <a:ext cx="184150" cy="366713"/>
          </a:xfrm>
          <a:prstGeom prst="rect">
            <a:avLst/>
          </a:prstGeom>
          <a:noFill/>
          <a:ln w="9525">
            <a:noFill/>
            <a:miter lim="800000"/>
            <a:headEnd/>
            <a:tailEnd/>
          </a:ln>
          <a:effectLst/>
        </p:spPr>
        <p:txBody>
          <a:bodyPr wrap="none" anchor="ctr">
            <a:spAutoFit/>
          </a:bodyPr>
          <a:lstStyle/>
          <a:p>
            <a:endParaRPr lang="en-US">
              <a:latin typeface="Arial" pitchFamily="34" charset="0"/>
            </a:endParaRPr>
          </a:p>
        </p:txBody>
      </p:sp>
      <p:sp>
        <p:nvSpPr>
          <p:cNvPr id="554004" name="Text Box 20"/>
          <p:cNvSpPr txBox="1">
            <a:spLocks noChangeArrowheads="1"/>
          </p:cNvSpPr>
          <p:nvPr/>
        </p:nvSpPr>
        <p:spPr bwMode="auto">
          <a:xfrm>
            <a:off x="4427538" y="765175"/>
            <a:ext cx="503237" cy="336550"/>
          </a:xfrm>
          <a:prstGeom prst="rect">
            <a:avLst/>
          </a:prstGeom>
          <a:noFill/>
          <a:ln w="9525">
            <a:noFill/>
            <a:miter lim="800000"/>
            <a:headEnd/>
            <a:tailEnd/>
          </a:ln>
          <a:effectLst/>
        </p:spPr>
        <p:txBody>
          <a:bodyPr>
            <a:spAutoFit/>
          </a:bodyPr>
          <a:lstStyle/>
          <a:p>
            <a:pPr>
              <a:spcBef>
                <a:spcPct val="50000"/>
              </a:spcBef>
            </a:pPr>
            <a:r>
              <a:rPr lang="en-US" sz="1600" dirty="0">
                <a:solidFill>
                  <a:srgbClr val="FFFF00"/>
                </a:solidFill>
                <a:latin typeface="Arial Rounded MT Bold" pitchFamily="34" charset="0"/>
              </a:rPr>
              <a:t>(a)</a:t>
            </a:r>
            <a:endParaRPr lang="el-GR" sz="1600" dirty="0">
              <a:solidFill>
                <a:srgbClr val="FFFF00"/>
              </a:solidFill>
              <a:latin typeface="Palatino Linotype" pitchFamily="18" charset="0"/>
            </a:endParaRPr>
          </a:p>
        </p:txBody>
      </p:sp>
      <p:sp>
        <p:nvSpPr>
          <p:cNvPr id="554005" name="Text Box 21"/>
          <p:cNvSpPr txBox="1">
            <a:spLocks noChangeArrowheads="1"/>
          </p:cNvSpPr>
          <p:nvPr/>
        </p:nvSpPr>
        <p:spPr bwMode="auto">
          <a:xfrm>
            <a:off x="4427538" y="1700213"/>
            <a:ext cx="503237" cy="336550"/>
          </a:xfrm>
          <a:prstGeom prst="rect">
            <a:avLst/>
          </a:prstGeom>
          <a:noFill/>
          <a:ln w="9525">
            <a:noFill/>
            <a:miter lim="800000"/>
            <a:headEnd/>
            <a:tailEnd/>
          </a:ln>
          <a:effectLst/>
        </p:spPr>
        <p:txBody>
          <a:bodyPr>
            <a:spAutoFit/>
          </a:bodyPr>
          <a:lstStyle/>
          <a:p>
            <a:pPr>
              <a:spcBef>
                <a:spcPct val="50000"/>
              </a:spcBef>
            </a:pPr>
            <a:r>
              <a:rPr lang="en-US" sz="1600" dirty="0">
                <a:solidFill>
                  <a:srgbClr val="FFFF00"/>
                </a:solidFill>
                <a:latin typeface="Arial Rounded MT Bold" pitchFamily="34" charset="0"/>
              </a:rPr>
              <a:t>(b)</a:t>
            </a:r>
            <a:endParaRPr lang="el-GR" sz="1600" dirty="0">
              <a:solidFill>
                <a:srgbClr val="FFFF00"/>
              </a:solidFill>
              <a:latin typeface="Palatino Linotype" pitchFamily="18" charset="0"/>
            </a:endParaRPr>
          </a:p>
        </p:txBody>
      </p:sp>
      <p:sp>
        <p:nvSpPr>
          <p:cNvPr id="554006" name="Text Box 22"/>
          <p:cNvSpPr txBox="1">
            <a:spLocks noChangeArrowheads="1"/>
          </p:cNvSpPr>
          <p:nvPr/>
        </p:nvSpPr>
        <p:spPr bwMode="auto">
          <a:xfrm>
            <a:off x="4427538" y="2924175"/>
            <a:ext cx="503237" cy="336550"/>
          </a:xfrm>
          <a:prstGeom prst="rect">
            <a:avLst/>
          </a:prstGeom>
          <a:noFill/>
          <a:ln w="9525">
            <a:noFill/>
            <a:miter lim="800000"/>
            <a:headEnd/>
            <a:tailEnd/>
          </a:ln>
          <a:effectLst/>
        </p:spPr>
        <p:txBody>
          <a:bodyPr>
            <a:spAutoFit/>
          </a:bodyPr>
          <a:lstStyle/>
          <a:p>
            <a:pPr>
              <a:spcBef>
                <a:spcPct val="50000"/>
              </a:spcBef>
            </a:pPr>
            <a:r>
              <a:rPr lang="en-US" sz="1600" dirty="0">
                <a:solidFill>
                  <a:srgbClr val="FFFF00"/>
                </a:solidFill>
                <a:latin typeface="Arial Rounded MT Bold" pitchFamily="34" charset="0"/>
              </a:rPr>
              <a:t>(c)</a:t>
            </a:r>
            <a:endParaRPr lang="el-GR" sz="1600" dirty="0">
              <a:solidFill>
                <a:srgbClr val="FFFF00"/>
              </a:solidFill>
              <a:latin typeface="Palatino Linotype" pitchFamily="18" charset="0"/>
            </a:endParaRPr>
          </a:p>
        </p:txBody>
      </p:sp>
      <p:sp>
        <p:nvSpPr>
          <p:cNvPr id="554007" name="Text Box 23"/>
          <p:cNvSpPr txBox="1">
            <a:spLocks noChangeArrowheads="1"/>
          </p:cNvSpPr>
          <p:nvPr/>
        </p:nvSpPr>
        <p:spPr bwMode="auto">
          <a:xfrm>
            <a:off x="4427538" y="4005263"/>
            <a:ext cx="503237" cy="336550"/>
          </a:xfrm>
          <a:prstGeom prst="rect">
            <a:avLst/>
          </a:prstGeom>
          <a:noFill/>
          <a:ln w="9525">
            <a:noFill/>
            <a:miter lim="800000"/>
            <a:headEnd/>
            <a:tailEnd/>
          </a:ln>
          <a:effectLst/>
        </p:spPr>
        <p:txBody>
          <a:bodyPr>
            <a:spAutoFit/>
          </a:bodyPr>
          <a:lstStyle/>
          <a:p>
            <a:pPr>
              <a:spcBef>
                <a:spcPct val="50000"/>
              </a:spcBef>
            </a:pPr>
            <a:r>
              <a:rPr lang="en-US" sz="1600" dirty="0">
                <a:solidFill>
                  <a:srgbClr val="FFFF00"/>
                </a:solidFill>
                <a:latin typeface="Arial Rounded MT Bold" pitchFamily="34" charset="0"/>
              </a:rPr>
              <a:t>(d)</a:t>
            </a:r>
            <a:endParaRPr lang="el-GR" sz="1600" dirty="0">
              <a:solidFill>
                <a:srgbClr val="FFFF00"/>
              </a:solidFill>
              <a:latin typeface="Palatino Linotype"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69C3BD6A-1B61-4BDC-AB5D-A76F70627C02}" type="slidenum">
              <a:rPr lang="el-GR"/>
              <a:pPr/>
              <a:t>24</a:t>
            </a:fld>
            <a:endParaRPr lang="el-GR"/>
          </a:p>
        </p:txBody>
      </p:sp>
      <p:sp>
        <p:nvSpPr>
          <p:cNvPr id="556034" name="Rectangle 2"/>
          <p:cNvSpPr>
            <a:spLocks noGrp="1" noChangeArrowheads="1"/>
          </p:cNvSpPr>
          <p:nvPr>
            <p:ph type="body" idx="1"/>
          </p:nvPr>
        </p:nvSpPr>
        <p:spPr>
          <a:xfrm>
            <a:off x="395288" y="4941888"/>
            <a:ext cx="8229600" cy="1041400"/>
          </a:xfrm>
        </p:spPr>
        <p:txBody>
          <a:bodyPr/>
          <a:lstStyle/>
          <a:p>
            <a:pPr>
              <a:lnSpc>
                <a:spcPct val="80000"/>
              </a:lnSpc>
              <a:buFont typeface="Wingdings" pitchFamily="2" charset="2"/>
              <a:buNone/>
            </a:pPr>
            <a:r>
              <a:rPr lang="en-US" sz="2000" b="1"/>
              <a:t>	Simulation predictions of the number of total tumour cells (mt p53 and wild type p53) for the standard fractionation scheme. An OER=3.0 has been assumed.</a:t>
            </a:r>
            <a:r>
              <a:rPr lang="el-GR" sz="2000" b="1"/>
              <a:t> </a:t>
            </a:r>
          </a:p>
        </p:txBody>
      </p:sp>
      <p:pic>
        <p:nvPicPr>
          <p:cNvPr id="556035" name="Picture 3" descr="figure_08"/>
          <p:cNvPicPr>
            <a:picLocks noChangeAspect="1" noChangeArrowheads="1"/>
          </p:cNvPicPr>
          <p:nvPr/>
        </p:nvPicPr>
        <p:blipFill>
          <a:blip r:embed="rId3"/>
          <a:srcRect/>
          <a:stretch>
            <a:fillRect/>
          </a:stretch>
        </p:blipFill>
        <p:spPr bwMode="auto">
          <a:xfrm>
            <a:off x="1476375" y="260350"/>
            <a:ext cx="6486525" cy="4610100"/>
          </a:xfrm>
          <a:prstGeom prst="rect">
            <a:avLst/>
          </a:prstGeom>
          <a:noFill/>
          <a:ln w="9525">
            <a:noFill/>
            <a:miter lim="800000"/>
            <a:headEnd/>
            <a:tailEnd/>
          </a:ln>
        </p:spPr>
      </p:pic>
      <p:sp>
        <p:nvSpPr>
          <p:cNvPr id="556036" name="Text Box 4"/>
          <p:cNvSpPr txBox="1">
            <a:spLocks noChangeArrowheads="1"/>
          </p:cNvSpPr>
          <p:nvPr/>
        </p:nvSpPr>
        <p:spPr bwMode="auto">
          <a:xfrm>
            <a:off x="357158" y="5715016"/>
            <a:ext cx="8424862" cy="830997"/>
          </a:xfrm>
          <a:prstGeom prst="rect">
            <a:avLst/>
          </a:prstGeom>
          <a:noFill/>
          <a:ln w="9525">
            <a:noFill/>
            <a:miter lim="800000"/>
            <a:headEnd/>
            <a:tailEnd/>
          </a:ln>
          <a:effectLst/>
        </p:spPr>
        <p:txBody>
          <a:bodyPr>
            <a:spAutoFit/>
          </a:bodyPr>
          <a:lstStyle/>
          <a:p>
            <a:r>
              <a:rPr lang="en-US" sz="1200" dirty="0">
                <a:latin typeface="Arial" pitchFamily="34" charset="0"/>
                <a:cs typeface="Arial" pitchFamily="34" charset="0"/>
              </a:rPr>
              <a:t>[see </a:t>
            </a:r>
            <a:r>
              <a:rPr lang="el-GR" sz="1200" dirty="0">
                <a:latin typeface="Arial" pitchFamily="34" charset="0"/>
                <a:cs typeface="Arial" pitchFamily="34" charset="0"/>
              </a:rPr>
              <a:t>V. P Antipas, G. S Stamatakos, N. K Uzunoglu, D. D Dionysiou, R. G</a:t>
            </a:r>
            <a:r>
              <a:rPr lang="en-US" sz="1200" dirty="0">
                <a:latin typeface="Arial" pitchFamily="34" charset="0"/>
                <a:cs typeface="Arial" pitchFamily="34" charset="0"/>
              </a:rPr>
              <a:t> </a:t>
            </a:r>
            <a:r>
              <a:rPr lang="el-GR" sz="1200" dirty="0">
                <a:latin typeface="Arial" pitchFamily="34" charset="0"/>
                <a:cs typeface="Arial" pitchFamily="34" charset="0"/>
              </a:rPr>
              <a:t>Dale, ” A spatio-temporal simulation model of the response of</a:t>
            </a:r>
            <a:r>
              <a:rPr lang="en-US" sz="1200" dirty="0">
                <a:latin typeface="Arial" pitchFamily="34" charset="0"/>
                <a:cs typeface="Arial" pitchFamily="34" charset="0"/>
              </a:rPr>
              <a:t> </a:t>
            </a:r>
            <a:r>
              <a:rPr lang="el-GR" sz="1200" dirty="0">
                <a:latin typeface="Arial" pitchFamily="34" charset="0"/>
                <a:cs typeface="Arial" pitchFamily="34" charset="0"/>
              </a:rPr>
              <a:t>solid tumours to radiotherapy </a:t>
            </a:r>
            <a:r>
              <a:rPr lang="el-GR" sz="1200" i="1" dirty="0">
                <a:latin typeface="Arial" pitchFamily="34" charset="0"/>
                <a:cs typeface="Arial" pitchFamily="34" charset="0"/>
              </a:rPr>
              <a:t>in vivo</a:t>
            </a:r>
            <a:r>
              <a:rPr lang="el-GR" sz="1200" dirty="0">
                <a:latin typeface="Arial" pitchFamily="34" charset="0"/>
                <a:cs typeface="Arial" pitchFamily="34" charset="0"/>
              </a:rPr>
              <a:t>: parametric validation</a:t>
            </a:r>
            <a:r>
              <a:rPr lang="en-US" sz="1200" dirty="0">
                <a:latin typeface="Arial" pitchFamily="34" charset="0"/>
                <a:cs typeface="Arial" pitchFamily="34" charset="0"/>
              </a:rPr>
              <a:t> </a:t>
            </a:r>
            <a:r>
              <a:rPr lang="el-GR" sz="1200" dirty="0">
                <a:latin typeface="Arial" pitchFamily="34" charset="0"/>
                <a:cs typeface="Arial" pitchFamily="34" charset="0"/>
              </a:rPr>
              <a:t>concerning oxygen enhancement ratio and cell cycle duration,”</a:t>
            </a:r>
            <a:r>
              <a:rPr lang="en-US" sz="1200" dirty="0">
                <a:latin typeface="Arial" pitchFamily="34" charset="0"/>
                <a:cs typeface="Arial" pitchFamily="34" charset="0"/>
              </a:rPr>
              <a:t> </a:t>
            </a:r>
            <a:r>
              <a:rPr lang="el-GR" sz="1200" i="1" dirty="0">
                <a:latin typeface="Arial" pitchFamily="34" charset="0"/>
                <a:cs typeface="Arial" pitchFamily="34" charset="0"/>
              </a:rPr>
              <a:t>Phys. Med. Biol. </a:t>
            </a:r>
            <a:r>
              <a:rPr lang="el-GR" sz="1200" dirty="0">
                <a:latin typeface="Arial" pitchFamily="34" charset="0"/>
                <a:cs typeface="Arial" pitchFamily="34" charset="0"/>
              </a:rPr>
              <a:t>49 (2004) 1485–1504 [Pubmed Link: http://www.ncbi.nlm.nih.gov/entrez</a:t>
            </a:r>
          </a:p>
          <a:p>
            <a:r>
              <a:rPr lang="el-GR" sz="1200" dirty="0">
                <a:latin typeface="Arial" pitchFamily="34" charset="0"/>
                <a:cs typeface="Arial" pitchFamily="34" charset="0"/>
              </a:rPr>
              <a:t>/query.fcgi?cmd=Retrieve&amp;db=pubmed&amp;dopt=Abstract&amp;list_uids=15152687&amp;query_hl=14]</a:t>
            </a:r>
            <a:r>
              <a:rPr lang="en-US" sz="1200" dirty="0">
                <a:latin typeface="Arial" pitchFamily="34" charset="0"/>
                <a:cs typeface="Arial" pitchFamily="34" charset="0"/>
              </a:rPr>
              <a:t> ]</a:t>
            </a:r>
            <a:endParaRPr lang="el-GR"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38262D29-C6EA-48BF-9576-23BCDB8C9FA5}" type="slidenum">
              <a:rPr lang="el-GR"/>
              <a:pPr/>
              <a:t>25</a:t>
            </a:fld>
            <a:endParaRPr lang="el-GR"/>
          </a:p>
        </p:txBody>
      </p:sp>
      <p:sp>
        <p:nvSpPr>
          <p:cNvPr id="1179650" name="Rectangle 2"/>
          <p:cNvSpPr>
            <a:spLocks noGrp="1" noRot="1" noChangeArrowheads="1"/>
          </p:cNvSpPr>
          <p:nvPr>
            <p:ph type="title"/>
          </p:nvPr>
        </p:nvSpPr>
        <p:spPr>
          <a:xfrm>
            <a:off x="1187450" y="620713"/>
            <a:ext cx="7200900" cy="1073150"/>
          </a:xfrm>
        </p:spPr>
        <p:txBody>
          <a:bodyPr>
            <a:normAutofit fontScale="90000"/>
          </a:bodyPr>
          <a:lstStyle/>
          <a:p>
            <a:r>
              <a:rPr lang="en-US" sz="3600">
                <a:solidFill>
                  <a:srgbClr val="FFFF00"/>
                </a:solidFill>
              </a:rPr>
              <a:t>TWO RTOG STUDY 83-02 BRANCHES SIMULATED</a:t>
            </a:r>
            <a:r>
              <a:rPr lang="en-US"/>
              <a:t> </a:t>
            </a:r>
            <a:endParaRPr lang="el-GR"/>
          </a:p>
        </p:txBody>
      </p:sp>
      <p:sp>
        <p:nvSpPr>
          <p:cNvPr id="1179651" name="Rectangle 3"/>
          <p:cNvSpPr>
            <a:spLocks noGrp="1" noChangeArrowheads="1"/>
          </p:cNvSpPr>
          <p:nvPr>
            <p:ph type="body" idx="1"/>
          </p:nvPr>
        </p:nvSpPr>
        <p:spPr>
          <a:xfrm>
            <a:off x="539750" y="2060575"/>
            <a:ext cx="8229600" cy="4525963"/>
          </a:xfrm>
        </p:spPr>
        <p:txBody>
          <a:bodyPr/>
          <a:lstStyle/>
          <a:p>
            <a:r>
              <a:rPr lang="en-US" sz="2600" b="1"/>
              <a:t>1) </a:t>
            </a:r>
            <a:r>
              <a:rPr lang="en-US" sz="2600" b="1">
                <a:solidFill>
                  <a:srgbClr val="FFFF00"/>
                </a:solidFill>
              </a:rPr>
              <a:t>AHF-48Gy: </a:t>
            </a:r>
          </a:p>
          <a:p>
            <a:pPr>
              <a:buFont typeface="Wingdings" pitchFamily="2" charset="2"/>
              <a:buNone/>
            </a:pPr>
            <a:r>
              <a:rPr lang="en-US" sz="2600" b="1"/>
              <a:t>	accelerated hyperfractionation, 48Gy total dose, </a:t>
            </a:r>
            <a:r>
              <a:rPr lang="en-US" sz="2600"/>
              <a:t>(1.6Gy twice daily to a total dose of 48 Gy)</a:t>
            </a:r>
          </a:p>
          <a:p>
            <a:pPr>
              <a:buFont typeface="Wingdings" pitchFamily="2" charset="2"/>
              <a:buNone/>
            </a:pPr>
            <a:endParaRPr lang="en-US" sz="2600"/>
          </a:p>
          <a:p>
            <a:r>
              <a:rPr lang="en-US" sz="2600" b="1"/>
              <a:t>2) </a:t>
            </a:r>
            <a:r>
              <a:rPr lang="en-US" sz="2600" b="1">
                <a:solidFill>
                  <a:srgbClr val="FFFF00"/>
                </a:solidFill>
              </a:rPr>
              <a:t>HF-81.6Gy</a:t>
            </a:r>
            <a:r>
              <a:rPr lang="en-US" sz="2600" b="1"/>
              <a:t>:</a:t>
            </a:r>
          </a:p>
          <a:p>
            <a:pPr>
              <a:buFont typeface="Wingdings" pitchFamily="2" charset="2"/>
              <a:buNone/>
            </a:pPr>
            <a:r>
              <a:rPr lang="en-US" sz="2600" b="1"/>
              <a:t>	hyperfractionation, 81.6Gy total dose.</a:t>
            </a:r>
            <a:r>
              <a:rPr lang="en-US" sz="2600"/>
              <a:t>(1.2Gy twice daily to a total dose of 81.6Gy)</a:t>
            </a:r>
            <a:endParaRPr lang="el-GR" sz="26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p:txBody>
          <a:bodyPr/>
          <a:lstStyle/>
          <a:p>
            <a:fld id="{AC513980-2E43-4A3E-A0C7-89E23804BFA8}" type="slidenum">
              <a:rPr lang="el-GR"/>
              <a:pPr/>
              <a:t>26</a:t>
            </a:fld>
            <a:endParaRPr lang="el-GR"/>
          </a:p>
        </p:txBody>
      </p:sp>
      <p:sp>
        <p:nvSpPr>
          <p:cNvPr id="570370" name="Rectangle 2"/>
          <p:cNvSpPr>
            <a:spLocks noGrp="1" noRot="1" noChangeArrowheads="1"/>
          </p:cNvSpPr>
          <p:nvPr>
            <p:ph type="title"/>
          </p:nvPr>
        </p:nvSpPr>
        <p:spPr>
          <a:xfrm>
            <a:off x="539750" y="4797425"/>
            <a:ext cx="8135938" cy="1311275"/>
          </a:xfrm>
        </p:spPr>
        <p:txBody>
          <a:bodyPr>
            <a:normAutofit fontScale="90000"/>
          </a:bodyPr>
          <a:lstStyle/>
          <a:p>
            <a:r>
              <a:rPr lang="en-US" sz="2400" dirty="0">
                <a:solidFill>
                  <a:schemeClr val="tx1"/>
                </a:solidFill>
              </a:rPr>
              <a:t>Number of surviving </a:t>
            </a:r>
            <a:r>
              <a:rPr lang="en-US" sz="2400" dirty="0" err="1">
                <a:solidFill>
                  <a:schemeClr val="tx1"/>
                </a:solidFill>
              </a:rPr>
              <a:t>tumour</a:t>
            </a:r>
            <a:r>
              <a:rPr lang="en-US" sz="2400" dirty="0">
                <a:solidFill>
                  <a:schemeClr val="tx1"/>
                </a:solidFill>
              </a:rPr>
              <a:t> cells as a function of time for a </a:t>
            </a:r>
            <a:r>
              <a:rPr lang="en-US" sz="2400" dirty="0" err="1">
                <a:solidFill>
                  <a:schemeClr val="tx1"/>
                </a:solidFill>
              </a:rPr>
              <a:t>glioblastoma</a:t>
            </a:r>
            <a:r>
              <a:rPr lang="en-US" sz="2400" dirty="0">
                <a:solidFill>
                  <a:schemeClr val="tx1"/>
                </a:solidFill>
              </a:rPr>
              <a:t> </a:t>
            </a:r>
            <a:r>
              <a:rPr lang="en-US" sz="2400" dirty="0" err="1">
                <a:solidFill>
                  <a:schemeClr val="tx1"/>
                </a:solidFill>
              </a:rPr>
              <a:t>tumour</a:t>
            </a:r>
            <a:r>
              <a:rPr lang="en-US" sz="2400" dirty="0">
                <a:solidFill>
                  <a:schemeClr val="tx1"/>
                </a:solidFill>
              </a:rPr>
              <a:t> with mutant p53 gene. AHF-48Gy: accelerated </a:t>
            </a:r>
            <a:r>
              <a:rPr lang="en-US" sz="2400" dirty="0" err="1">
                <a:solidFill>
                  <a:schemeClr val="tx1"/>
                </a:solidFill>
              </a:rPr>
              <a:t>hyperfractionation</a:t>
            </a:r>
            <a:r>
              <a:rPr lang="en-US" sz="2400" dirty="0">
                <a:solidFill>
                  <a:schemeClr val="tx1"/>
                </a:solidFill>
              </a:rPr>
              <a:t>, 48Gy total dose, HF-81.6Gy: </a:t>
            </a:r>
            <a:r>
              <a:rPr lang="en-US" sz="2400" dirty="0" err="1">
                <a:solidFill>
                  <a:schemeClr val="tx1"/>
                </a:solidFill>
              </a:rPr>
              <a:t>hyperfractionation</a:t>
            </a:r>
            <a:r>
              <a:rPr lang="en-US" sz="2400" dirty="0">
                <a:solidFill>
                  <a:schemeClr val="tx1"/>
                </a:solidFill>
              </a:rPr>
              <a:t>, 81.6Gy total dose.</a:t>
            </a:r>
            <a:endParaRPr lang="el-GR" sz="2400" dirty="0">
              <a:solidFill>
                <a:schemeClr val="tx1"/>
              </a:solidFill>
            </a:endParaRPr>
          </a:p>
        </p:txBody>
      </p:sp>
      <p:pic>
        <p:nvPicPr>
          <p:cNvPr id="570371" name="Picture 3"/>
          <p:cNvPicPr>
            <a:picLocks noChangeAspect="1" noChangeArrowheads="1"/>
          </p:cNvPicPr>
          <p:nvPr/>
        </p:nvPicPr>
        <p:blipFill>
          <a:blip r:embed="rId3"/>
          <a:srcRect/>
          <a:stretch>
            <a:fillRect/>
          </a:stretch>
        </p:blipFill>
        <p:spPr bwMode="auto">
          <a:xfrm>
            <a:off x="1763713" y="354013"/>
            <a:ext cx="6192837" cy="4225925"/>
          </a:xfrm>
          <a:prstGeom prst="rect">
            <a:avLst/>
          </a:prstGeom>
          <a:solidFill>
            <a:srgbClr val="FFFF00"/>
          </a:solid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p:txBody>
          <a:bodyPr/>
          <a:lstStyle/>
          <a:p>
            <a:fld id="{A541E2F0-45B3-496E-A50F-2B89CC42B6F9}" type="slidenum">
              <a:rPr lang="el-GR"/>
              <a:pPr/>
              <a:t>27</a:t>
            </a:fld>
            <a:endParaRPr lang="el-GR"/>
          </a:p>
        </p:txBody>
      </p:sp>
      <p:sp>
        <p:nvSpPr>
          <p:cNvPr id="571394" name="Rectangle 2"/>
          <p:cNvSpPr>
            <a:spLocks noGrp="1" noRot="1" noChangeArrowheads="1"/>
          </p:cNvSpPr>
          <p:nvPr>
            <p:ph type="title"/>
          </p:nvPr>
        </p:nvSpPr>
        <p:spPr>
          <a:xfrm>
            <a:off x="1403350" y="4724400"/>
            <a:ext cx="7056438" cy="701675"/>
          </a:xfrm>
        </p:spPr>
        <p:txBody>
          <a:bodyPr>
            <a:normAutofit fontScale="90000"/>
          </a:bodyPr>
          <a:lstStyle/>
          <a:p>
            <a:r>
              <a:rPr lang="en-US" sz="2800" dirty="0">
                <a:solidFill>
                  <a:schemeClr val="tx1"/>
                </a:solidFill>
              </a:rPr>
              <a:t>Initial </a:t>
            </a:r>
            <a:r>
              <a:rPr lang="en-US" sz="2800" dirty="0" err="1">
                <a:solidFill>
                  <a:schemeClr val="tx1"/>
                </a:solidFill>
              </a:rPr>
              <a:t>tumour</a:t>
            </a:r>
            <a:r>
              <a:rPr lang="en-US" sz="2800" dirty="0">
                <a:solidFill>
                  <a:schemeClr val="tx1"/>
                </a:solidFill>
              </a:rPr>
              <a:t> region at the beginning of the radiotherapy treatment</a:t>
            </a:r>
            <a:endParaRPr lang="el-GR" sz="2800" dirty="0">
              <a:solidFill>
                <a:schemeClr val="tx1"/>
              </a:solidFill>
            </a:endParaRPr>
          </a:p>
        </p:txBody>
      </p:sp>
      <p:pic>
        <p:nvPicPr>
          <p:cNvPr id="571395" name="Picture 3" descr="TumourHour0"/>
          <p:cNvPicPr>
            <a:picLocks noChangeAspect="1" noChangeArrowheads="1"/>
          </p:cNvPicPr>
          <p:nvPr/>
        </p:nvPicPr>
        <p:blipFill>
          <a:blip r:embed="rId3"/>
          <a:srcRect l="15149" t="15149" r="15149" b="15149"/>
          <a:stretch>
            <a:fillRect/>
          </a:stretch>
        </p:blipFill>
        <p:spPr bwMode="auto">
          <a:xfrm>
            <a:off x="3708400" y="1700213"/>
            <a:ext cx="2314575" cy="231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1"/>
          </p:nvPr>
        </p:nvSpPr>
        <p:spPr/>
        <p:txBody>
          <a:bodyPr/>
          <a:lstStyle/>
          <a:p>
            <a:fld id="{A35373B8-D2F6-4139-A458-F0241DC024D4}" type="slidenum">
              <a:rPr lang="el-GR"/>
              <a:pPr/>
              <a:t>28</a:t>
            </a:fld>
            <a:endParaRPr lang="el-GR"/>
          </a:p>
        </p:txBody>
      </p:sp>
      <p:pic>
        <p:nvPicPr>
          <p:cNvPr id="572418" name="Picture 2" descr="TumourAHF48_hour1344"/>
          <p:cNvPicPr>
            <a:picLocks noChangeAspect="1" noChangeArrowheads="1"/>
          </p:cNvPicPr>
          <p:nvPr/>
        </p:nvPicPr>
        <p:blipFill>
          <a:blip r:embed="rId3"/>
          <a:srcRect l="15149" t="15149" r="15149" b="15149"/>
          <a:stretch>
            <a:fillRect/>
          </a:stretch>
        </p:blipFill>
        <p:spPr bwMode="auto">
          <a:xfrm>
            <a:off x="1187450" y="1628775"/>
            <a:ext cx="2324100" cy="2324100"/>
          </a:xfrm>
          <a:prstGeom prst="rect">
            <a:avLst/>
          </a:prstGeom>
          <a:noFill/>
          <a:ln w="9525">
            <a:noFill/>
            <a:miter lim="800000"/>
            <a:headEnd/>
            <a:tailEnd/>
          </a:ln>
        </p:spPr>
      </p:pic>
      <p:pic>
        <p:nvPicPr>
          <p:cNvPr id="572419" name="Picture 3" descr="TumourHF81_6_hour1344"/>
          <p:cNvPicPr>
            <a:picLocks noChangeAspect="1" noChangeArrowheads="1"/>
          </p:cNvPicPr>
          <p:nvPr/>
        </p:nvPicPr>
        <p:blipFill>
          <a:blip r:embed="rId4"/>
          <a:srcRect l="15149" t="15149" r="15149" b="15149"/>
          <a:stretch>
            <a:fillRect/>
          </a:stretch>
        </p:blipFill>
        <p:spPr bwMode="auto">
          <a:xfrm>
            <a:off x="5867400" y="1628775"/>
            <a:ext cx="2324100" cy="2324100"/>
          </a:xfrm>
          <a:prstGeom prst="rect">
            <a:avLst/>
          </a:prstGeom>
          <a:noFill/>
          <a:ln w="9525">
            <a:noFill/>
            <a:miter lim="800000"/>
            <a:headEnd/>
            <a:tailEnd/>
          </a:ln>
        </p:spPr>
      </p:pic>
      <p:sp>
        <p:nvSpPr>
          <p:cNvPr id="572420" name="Text Box 4"/>
          <p:cNvSpPr txBox="1">
            <a:spLocks noChangeArrowheads="1"/>
          </p:cNvSpPr>
          <p:nvPr/>
        </p:nvSpPr>
        <p:spPr bwMode="auto">
          <a:xfrm>
            <a:off x="1042988" y="4076700"/>
            <a:ext cx="2592387" cy="1200329"/>
          </a:xfrm>
          <a:prstGeom prst="rect">
            <a:avLst/>
          </a:prstGeom>
          <a:noFill/>
          <a:ln w="9525">
            <a:noFill/>
            <a:miter lim="800000"/>
            <a:headEnd/>
            <a:tailEnd/>
          </a:ln>
          <a:effectLst/>
        </p:spPr>
        <p:txBody>
          <a:bodyPr>
            <a:spAutoFit/>
          </a:bodyPr>
          <a:lstStyle/>
          <a:p>
            <a:r>
              <a:rPr lang="en-US" b="1" dirty="0">
                <a:latin typeface="Arial" pitchFamily="34" charset="0"/>
                <a:cs typeface="Arial" pitchFamily="34" charset="0"/>
              </a:rPr>
              <a:t>8 weeks later (t=1344h)</a:t>
            </a:r>
          </a:p>
          <a:p>
            <a:r>
              <a:rPr lang="en-US" b="1" dirty="0">
                <a:latin typeface="Arial" pitchFamily="34" charset="0"/>
                <a:cs typeface="Arial" pitchFamily="34" charset="0"/>
              </a:rPr>
              <a:t>Irradiation according to AHF 48Gy</a:t>
            </a:r>
            <a:endParaRPr lang="el-GR" b="1" dirty="0">
              <a:latin typeface="Arial" pitchFamily="34" charset="0"/>
              <a:cs typeface="Arial" pitchFamily="34" charset="0"/>
            </a:endParaRPr>
          </a:p>
        </p:txBody>
      </p:sp>
      <p:sp>
        <p:nvSpPr>
          <p:cNvPr id="572421" name="Text Box 5"/>
          <p:cNvSpPr txBox="1">
            <a:spLocks noChangeArrowheads="1"/>
          </p:cNvSpPr>
          <p:nvPr/>
        </p:nvSpPr>
        <p:spPr bwMode="auto">
          <a:xfrm>
            <a:off x="5867400" y="4005263"/>
            <a:ext cx="2808288" cy="915987"/>
          </a:xfrm>
          <a:prstGeom prst="rect">
            <a:avLst/>
          </a:prstGeom>
          <a:noFill/>
          <a:ln w="9525">
            <a:noFill/>
            <a:miter lim="800000"/>
            <a:headEnd/>
            <a:tailEnd/>
          </a:ln>
          <a:effectLst/>
        </p:spPr>
        <p:txBody>
          <a:bodyPr>
            <a:spAutoFit/>
          </a:bodyPr>
          <a:lstStyle/>
          <a:p>
            <a:r>
              <a:rPr lang="en-US" b="1" dirty="0">
                <a:latin typeface="Arial" pitchFamily="34" charset="0"/>
                <a:cs typeface="Arial" pitchFamily="34" charset="0"/>
              </a:rPr>
              <a:t>8 weeks later (t=1344h)</a:t>
            </a:r>
          </a:p>
          <a:p>
            <a:r>
              <a:rPr lang="en-US" b="1" dirty="0">
                <a:latin typeface="Arial" pitchFamily="34" charset="0"/>
                <a:cs typeface="Arial" pitchFamily="34" charset="0"/>
              </a:rPr>
              <a:t>Irradiation according to </a:t>
            </a:r>
          </a:p>
          <a:p>
            <a:r>
              <a:rPr lang="en-US" b="1" dirty="0">
                <a:latin typeface="Arial" pitchFamily="34" charset="0"/>
                <a:cs typeface="Arial" pitchFamily="34" charset="0"/>
              </a:rPr>
              <a:t>HF 81.6Gy</a:t>
            </a:r>
            <a:endParaRPr lang="el-GR" b="1" dirty="0">
              <a:latin typeface="Arial" pitchFamily="34" charset="0"/>
              <a:cs typeface="Arial" pitchFamily="34" charset="0"/>
            </a:endParaRPr>
          </a:p>
        </p:txBody>
      </p:sp>
      <p:sp>
        <p:nvSpPr>
          <p:cNvPr id="572422" name="Text Box 6"/>
          <p:cNvSpPr txBox="1">
            <a:spLocks noChangeArrowheads="1"/>
          </p:cNvSpPr>
          <p:nvPr/>
        </p:nvSpPr>
        <p:spPr bwMode="auto">
          <a:xfrm>
            <a:off x="1142976" y="5572140"/>
            <a:ext cx="6840537" cy="641350"/>
          </a:xfrm>
          <a:prstGeom prst="rect">
            <a:avLst/>
          </a:prstGeom>
          <a:noFill/>
          <a:ln w="9525">
            <a:noFill/>
            <a:miter lim="800000"/>
            <a:headEnd/>
            <a:tailEnd/>
          </a:ln>
          <a:effectLst/>
        </p:spPr>
        <p:txBody>
          <a:bodyPr>
            <a:spAutoFit/>
          </a:bodyPr>
          <a:lstStyle/>
          <a:p>
            <a:pPr>
              <a:spcBef>
                <a:spcPct val="50000"/>
              </a:spcBef>
            </a:pPr>
            <a:r>
              <a:rPr lang="en-US" b="1" dirty="0" err="1">
                <a:solidFill>
                  <a:schemeClr val="folHlink"/>
                </a:solidFill>
                <a:latin typeface="Arial" pitchFamily="34" charset="0"/>
                <a:cs typeface="Arial" pitchFamily="34" charset="0"/>
              </a:rPr>
              <a:t>Colour</a:t>
            </a:r>
            <a:r>
              <a:rPr lang="en-US" b="1" dirty="0">
                <a:solidFill>
                  <a:schemeClr val="folHlink"/>
                </a:solidFill>
                <a:latin typeface="Arial" pitchFamily="34" charset="0"/>
                <a:cs typeface="Arial" pitchFamily="34" charset="0"/>
              </a:rPr>
              <a:t> code </a:t>
            </a:r>
            <a:r>
              <a:rPr lang="en-US" b="1" dirty="0">
                <a:latin typeface="Arial" pitchFamily="34" charset="0"/>
                <a:cs typeface="Arial" pitchFamily="34" charset="0"/>
              </a:rPr>
              <a:t>-&gt;  red: proliferating cell region, green: G0 cell region, blue: dead cell region</a:t>
            </a:r>
            <a:endParaRPr lang="el-G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1"/>
          </p:nvPr>
        </p:nvSpPr>
        <p:spPr/>
        <p:txBody>
          <a:bodyPr/>
          <a:lstStyle/>
          <a:p>
            <a:fld id="{AB09BC33-73D2-41F5-8205-46695B26B6CC}" type="slidenum">
              <a:rPr lang="el-GR"/>
              <a:pPr/>
              <a:t>29</a:t>
            </a:fld>
            <a:endParaRPr lang="el-GR" dirty="0"/>
          </a:p>
        </p:txBody>
      </p:sp>
      <p:sp>
        <p:nvSpPr>
          <p:cNvPr id="573442" name="Rectangle 2"/>
          <p:cNvSpPr>
            <a:spLocks noGrp="1" noRot="1" noChangeArrowheads="1"/>
          </p:cNvSpPr>
          <p:nvPr>
            <p:ph type="title"/>
          </p:nvPr>
        </p:nvSpPr>
        <p:spPr>
          <a:xfrm>
            <a:off x="468313" y="692150"/>
            <a:ext cx="5267325" cy="1143000"/>
          </a:xfrm>
        </p:spPr>
        <p:txBody>
          <a:bodyPr/>
          <a:lstStyle/>
          <a:p>
            <a:r>
              <a:rPr lang="en-US" sz="4000" dirty="0">
                <a:solidFill>
                  <a:srgbClr val="FFFF00"/>
                </a:solidFill>
              </a:rPr>
              <a:t>4D (3D + time) visualization</a:t>
            </a:r>
          </a:p>
        </p:txBody>
      </p:sp>
      <p:pic>
        <p:nvPicPr>
          <p:cNvPr id="573443" name="AHF_48.wmv">
            <a:hlinkClick r:id="" action="ppaction://media"/>
          </p:cNvPr>
          <p:cNvPicPr>
            <a:picLocks noGrp="1" noRot="1" noChangeAspect="1" noChangeArrowheads="1"/>
          </p:cNvPicPr>
          <p:nvPr>
            <p:ph sz="half" idx="1"/>
            <a:videoFile r:link="rId1"/>
          </p:nvPr>
        </p:nvPicPr>
        <p:blipFill>
          <a:blip r:embed="rId5"/>
          <a:srcRect/>
          <a:stretch>
            <a:fillRect/>
          </a:stretch>
        </p:blipFill>
        <p:spPr>
          <a:xfrm>
            <a:off x="457200" y="2327275"/>
            <a:ext cx="4035425" cy="3070225"/>
          </a:xfrm>
          <a:ln/>
        </p:spPr>
      </p:pic>
      <p:pic>
        <p:nvPicPr>
          <p:cNvPr id="573444" name="HF81_6.wmv">
            <a:hlinkClick r:id="" action="ppaction://media"/>
          </p:cNvPr>
          <p:cNvPicPr>
            <a:picLocks noGrp="1" noRot="1" noChangeAspect="1" noChangeArrowheads="1"/>
          </p:cNvPicPr>
          <p:nvPr>
            <p:ph sz="half" idx="2"/>
            <a:videoFile r:link="rId2"/>
          </p:nvPr>
        </p:nvPicPr>
        <p:blipFill>
          <a:blip r:embed="rId6"/>
          <a:srcRect/>
          <a:stretch>
            <a:fillRect/>
          </a:stretch>
        </p:blipFill>
        <p:spPr>
          <a:xfrm>
            <a:off x="4651375" y="2327275"/>
            <a:ext cx="4035425" cy="3070225"/>
          </a:xfrm>
          <a:ln/>
        </p:spPr>
      </p:pic>
      <p:sp>
        <p:nvSpPr>
          <p:cNvPr id="573445" name="Text Box 5"/>
          <p:cNvSpPr txBox="1">
            <a:spLocks noChangeArrowheads="1"/>
          </p:cNvSpPr>
          <p:nvPr/>
        </p:nvSpPr>
        <p:spPr bwMode="auto">
          <a:xfrm>
            <a:off x="1979613" y="5375275"/>
            <a:ext cx="1285875" cy="366713"/>
          </a:xfrm>
          <a:prstGeom prst="rect">
            <a:avLst/>
          </a:prstGeom>
          <a:noFill/>
          <a:ln w="9525">
            <a:noFill/>
            <a:miter lim="800000"/>
            <a:headEnd/>
            <a:tailEnd/>
          </a:ln>
          <a:effectLst/>
        </p:spPr>
        <p:txBody>
          <a:bodyPr wrap="none">
            <a:spAutoFit/>
          </a:bodyPr>
          <a:lstStyle/>
          <a:p>
            <a:r>
              <a:rPr lang="en-US" dirty="0">
                <a:latin typeface="Arial" pitchFamily="34" charset="0"/>
                <a:cs typeface="Arial" pitchFamily="34" charset="0"/>
              </a:rPr>
              <a:t>AHF-48Gy</a:t>
            </a:r>
          </a:p>
        </p:txBody>
      </p:sp>
      <p:sp>
        <p:nvSpPr>
          <p:cNvPr id="573446" name="Text Box 6"/>
          <p:cNvSpPr txBox="1">
            <a:spLocks noChangeArrowheads="1"/>
          </p:cNvSpPr>
          <p:nvPr/>
        </p:nvSpPr>
        <p:spPr bwMode="auto">
          <a:xfrm>
            <a:off x="5791200" y="5381625"/>
            <a:ext cx="1313180" cy="369332"/>
          </a:xfrm>
          <a:prstGeom prst="rect">
            <a:avLst/>
          </a:prstGeom>
          <a:noFill/>
          <a:ln w="9525">
            <a:noFill/>
            <a:miter lim="800000"/>
            <a:headEnd/>
            <a:tailEnd/>
          </a:ln>
          <a:effectLst/>
        </p:spPr>
        <p:txBody>
          <a:bodyPr wrap="none">
            <a:spAutoFit/>
          </a:bodyPr>
          <a:lstStyle/>
          <a:p>
            <a:r>
              <a:rPr lang="en-US" dirty="0">
                <a:latin typeface="Arial" pitchFamily="34" charset="0"/>
                <a:cs typeface="Arial" pitchFamily="34" charset="0"/>
              </a:rPr>
              <a:t>HF-81.6Gy</a:t>
            </a:r>
          </a:p>
        </p:txBody>
      </p:sp>
      <p:pic>
        <p:nvPicPr>
          <p:cNvPr id="573447" name="Picture 7"/>
          <p:cNvPicPr>
            <a:picLocks noChangeAspect="1" noChangeArrowheads="1"/>
          </p:cNvPicPr>
          <p:nvPr/>
        </p:nvPicPr>
        <p:blipFill>
          <a:blip r:embed="rId7"/>
          <a:srcRect/>
          <a:stretch>
            <a:fillRect/>
          </a:stretch>
        </p:blipFill>
        <p:spPr bwMode="auto">
          <a:xfrm>
            <a:off x="6156325" y="260350"/>
            <a:ext cx="2638425" cy="1801813"/>
          </a:xfrm>
          <a:prstGeom prst="rect">
            <a:avLst/>
          </a:prstGeom>
          <a:solidFill>
            <a:schemeClr val="tx1"/>
          </a:solidFill>
          <a:ln w="9525">
            <a:noFill/>
            <a:miter lim="800000"/>
            <a:headEnd/>
            <a:tailEnd/>
          </a:ln>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573443"/>
                </p:tgtEl>
              </p:cMediaNode>
            </p:video>
            <p:video>
              <p:cMediaNode>
                <p:cTn id="3" fill="hold" display="0">
                  <p:stCondLst>
                    <p:cond delay="indefinite"/>
                  </p:stCondLst>
                  <p:endCondLst>
                    <p:cond evt="onNext" delay="0">
                      <p:tgtEl>
                        <p:sldTgt/>
                      </p:tgtEl>
                    </p:cond>
                    <p:cond evt="onPrev" delay="0">
                      <p:tgtEl>
                        <p:sldTgt/>
                      </p:tgtEl>
                    </p:cond>
                  </p:endCondLst>
                </p:cTn>
                <p:tgtEl>
                  <p:spTgt spid="57344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2428868"/>
            <a:ext cx="8229600" cy="2143132"/>
          </a:xfrm>
        </p:spPr>
        <p:txBody>
          <a:bodyPr/>
          <a:lstStyle/>
          <a:p>
            <a:r>
              <a:rPr lang="en-GB" sz="6000" dirty="0" smtClean="0">
                <a:solidFill>
                  <a:srgbClr val="FF99CC"/>
                </a:solidFill>
              </a:rPr>
              <a:t>CANCER MULTI-SCALE MODELING</a:t>
            </a:r>
            <a:r>
              <a:rPr lang="en-GB" dirty="0" smtClean="0">
                <a:solidFill>
                  <a:srgbClr val="FFFF00"/>
                </a:solidFill>
              </a:rPr>
              <a:t/>
            </a:r>
            <a:br>
              <a:rPr lang="en-GB" dirty="0" smtClean="0">
                <a:solidFill>
                  <a:srgbClr val="FFFF00"/>
                </a:solidFill>
              </a:rPr>
            </a:br>
            <a:endParaRPr lang="en-US" dirty="0"/>
          </a:p>
        </p:txBody>
      </p:sp>
      <p:sp>
        <p:nvSpPr>
          <p:cNvPr id="4" name="Date Placeholder 3"/>
          <p:cNvSpPr>
            <a:spLocks noGrp="1"/>
          </p:cNvSpPr>
          <p:nvPr>
            <p:ph type="dt" sz="half" idx="10"/>
          </p:nvPr>
        </p:nvSpPr>
        <p:spPr/>
        <p:txBody>
          <a:bodyPr/>
          <a:lstStyle/>
          <a:p>
            <a:endParaRPr lang="en-US" smtClean="0"/>
          </a:p>
          <a:p>
            <a:endParaRPr lang="en-US" smtClean="0"/>
          </a:p>
          <a:p>
            <a:endParaRPr lang="en-US" smtClean="0"/>
          </a:p>
          <a:p>
            <a:endParaRPr lang="en-US" smtClean="0"/>
          </a:p>
          <a:p>
            <a:endParaRPr lang="en-US" smtClean="0"/>
          </a:p>
          <a:p>
            <a:r>
              <a:rPr lang="en-GB" smtClean="0"/>
              <a:t>14-16 Sept. 2009</a:t>
            </a:r>
            <a:endParaRPr lang="en-US" dirty="0"/>
          </a:p>
        </p:txBody>
      </p:sp>
      <p:sp>
        <p:nvSpPr>
          <p:cNvPr id="5" name="Slide Number Placeholder 4"/>
          <p:cNvSpPr>
            <a:spLocks noGrp="1"/>
          </p:cNvSpPr>
          <p:nvPr>
            <p:ph type="sldNum" sz="quarter" idx="11"/>
          </p:nvPr>
        </p:nvSpPr>
        <p:spPr/>
        <p:txBody>
          <a:bodyPr/>
          <a:lstStyle/>
          <a:p>
            <a:fld id="{89D3BDE2-1900-4605-A6EF-018350F49A3C}" type="slidenum">
              <a:rPr lang="el-GR" smtClean="0"/>
              <a:pPr/>
              <a:t>3</a:t>
            </a:fld>
            <a:endParaRPr lang="el-GR"/>
          </a:p>
        </p:txBody>
      </p:sp>
      <p:sp>
        <p:nvSpPr>
          <p:cNvPr id="6" name="Footer Placeholder 5"/>
          <p:cNvSpPr>
            <a:spLocks noGrp="1"/>
          </p:cNvSpPr>
          <p:nvPr>
            <p:ph type="ftr" sz="quarter" idx="12"/>
          </p:nvPr>
        </p:nvSpPr>
        <p:spPr/>
        <p:txBody>
          <a:bodyPr/>
          <a:lstStyle/>
          <a:p>
            <a:r>
              <a:rPr lang="en-GB" smtClean="0"/>
              <a:t>G.S.S. ACGT Sapporo Meeting, 14-16 Sept. 2009</a:t>
            </a:r>
            <a:endParaRPr lang="el-GR"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1"/>
          </p:nvPr>
        </p:nvSpPr>
        <p:spPr/>
        <p:txBody>
          <a:bodyPr/>
          <a:lstStyle/>
          <a:p>
            <a:fld id="{572DCCC4-0F9E-4D1C-8960-1905B80F1565}" type="slidenum">
              <a:rPr lang="el-GR"/>
              <a:pPr/>
              <a:t>30</a:t>
            </a:fld>
            <a:endParaRPr lang="el-GR"/>
          </a:p>
        </p:txBody>
      </p:sp>
      <p:sp>
        <p:nvSpPr>
          <p:cNvPr id="575490" name="Rectangle 2"/>
          <p:cNvSpPr>
            <a:spLocks noGrp="1" noRot="1" noChangeArrowheads="1"/>
          </p:cNvSpPr>
          <p:nvPr>
            <p:ph type="title"/>
          </p:nvPr>
        </p:nvSpPr>
        <p:spPr>
          <a:xfrm>
            <a:off x="428596" y="500042"/>
            <a:ext cx="8229600" cy="1143000"/>
          </a:xfrm>
        </p:spPr>
        <p:txBody>
          <a:bodyPr/>
          <a:lstStyle/>
          <a:p>
            <a:r>
              <a:rPr lang="en-US" dirty="0">
                <a:solidFill>
                  <a:srgbClr val="FFFF00"/>
                </a:solidFill>
              </a:rPr>
              <a:t>Interactive 2D sampling planes</a:t>
            </a:r>
          </a:p>
        </p:txBody>
      </p:sp>
      <p:pic>
        <p:nvPicPr>
          <p:cNvPr id="575491" name="AHF_48_clipped.wmv">
            <a:hlinkClick r:id="" action="ppaction://media"/>
          </p:cNvPr>
          <p:cNvPicPr>
            <a:picLocks noGrp="1" noRot="1" noChangeAspect="1" noChangeArrowheads="1"/>
          </p:cNvPicPr>
          <p:nvPr>
            <p:ph sz="half" idx="1"/>
            <a:videoFile r:link="rId1"/>
          </p:nvPr>
        </p:nvPicPr>
        <p:blipFill>
          <a:blip r:embed="rId5"/>
          <a:srcRect/>
          <a:stretch>
            <a:fillRect/>
          </a:stretch>
        </p:blipFill>
        <p:spPr>
          <a:xfrm>
            <a:off x="457200" y="2327275"/>
            <a:ext cx="4035425" cy="3070225"/>
          </a:xfrm>
          <a:ln/>
        </p:spPr>
      </p:pic>
      <p:pic>
        <p:nvPicPr>
          <p:cNvPr id="575492" name="HF81_6_clipped.wmv">
            <a:hlinkClick r:id="" action="ppaction://media"/>
          </p:cNvPr>
          <p:cNvPicPr>
            <a:picLocks noGrp="1" noRot="1" noChangeAspect="1" noChangeArrowheads="1"/>
          </p:cNvPicPr>
          <p:nvPr>
            <p:ph sz="half" idx="2"/>
            <a:videoFile r:link="rId2"/>
          </p:nvPr>
        </p:nvPicPr>
        <p:blipFill>
          <a:blip r:embed="rId6"/>
          <a:srcRect/>
          <a:stretch>
            <a:fillRect/>
          </a:stretch>
        </p:blipFill>
        <p:spPr>
          <a:xfrm>
            <a:off x="4651375" y="2327275"/>
            <a:ext cx="4035425" cy="3070225"/>
          </a:xfrm>
          <a:ln/>
        </p:spPr>
      </p:pic>
      <p:sp>
        <p:nvSpPr>
          <p:cNvPr id="575493" name="Text Box 5"/>
          <p:cNvSpPr txBox="1">
            <a:spLocks noChangeArrowheads="1"/>
          </p:cNvSpPr>
          <p:nvPr/>
        </p:nvSpPr>
        <p:spPr bwMode="auto">
          <a:xfrm>
            <a:off x="1979613" y="5375275"/>
            <a:ext cx="1285875" cy="366713"/>
          </a:xfrm>
          <a:prstGeom prst="rect">
            <a:avLst/>
          </a:prstGeom>
          <a:noFill/>
          <a:ln w="9525">
            <a:noFill/>
            <a:miter lim="800000"/>
            <a:headEnd/>
            <a:tailEnd/>
          </a:ln>
          <a:effectLst/>
        </p:spPr>
        <p:txBody>
          <a:bodyPr wrap="none">
            <a:spAutoFit/>
          </a:bodyPr>
          <a:lstStyle/>
          <a:p>
            <a:r>
              <a:rPr lang="en-US" dirty="0">
                <a:latin typeface="Arial" pitchFamily="34" charset="0"/>
                <a:cs typeface="Arial" pitchFamily="34" charset="0"/>
              </a:rPr>
              <a:t>AHF-48Gy</a:t>
            </a:r>
          </a:p>
        </p:txBody>
      </p:sp>
      <p:sp>
        <p:nvSpPr>
          <p:cNvPr id="575494" name="Text Box 6"/>
          <p:cNvSpPr txBox="1">
            <a:spLocks noChangeArrowheads="1"/>
          </p:cNvSpPr>
          <p:nvPr/>
        </p:nvSpPr>
        <p:spPr bwMode="auto">
          <a:xfrm>
            <a:off x="5791200" y="5381625"/>
            <a:ext cx="1313180" cy="369332"/>
          </a:xfrm>
          <a:prstGeom prst="rect">
            <a:avLst/>
          </a:prstGeom>
          <a:noFill/>
          <a:ln w="9525">
            <a:noFill/>
            <a:miter lim="800000"/>
            <a:headEnd/>
            <a:tailEnd/>
          </a:ln>
          <a:effectLst/>
        </p:spPr>
        <p:txBody>
          <a:bodyPr wrap="none">
            <a:spAutoFit/>
          </a:bodyPr>
          <a:lstStyle/>
          <a:p>
            <a:r>
              <a:rPr lang="en-US" dirty="0">
                <a:latin typeface="Arial" pitchFamily="34" charset="0"/>
                <a:cs typeface="Arial" pitchFamily="34" charset="0"/>
              </a:rPr>
              <a:t>HF-81.6Gy</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549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75491"/>
                                        </p:tgtEl>
                                      </p:cBhvr>
                                    </p:cmd>
                                  </p:childTnLst>
                                </p:cTn>
                              </p:par>
                            </p:childTnLst>
                          </p:cTn>
                        </p:par>
                      </p:childTnLst>
                    </p:cTn>
                  </p:par>
                </p:childTnLst>
              </p:cTn>
              <p:nextCondLst>
                <p:cond evt="onClick" delay="0">
                  <p:tgtEl>
                    <p:spTgt spid="575491"/>
                  </p:tgtEl>
                </p:cond>
              </p:nextCondLst>
            </p:seq>
            <p:video>
              <p:cMediaNode>
                <p:cTn id="7" fill="hold" display="0">
                  <p:stCondLst>
                    <p:cond delay="indefinite"/>
                  </p:stCondLst>
                  <p:endCondLst>
                    <p:cond evt="onNext" delay="0">
                      <p:tgtEl>
                        <p:sldTgt/>
                      </p:tgtEl>
                    </p:cond>
                    <p:cond evt="onPrev" delay="0">
                      <p:tgtEl>
                        <p:sldTgt/>
                      </p:tgtEl>
                    </p:cond>
                  </p:endCondLst>
                </p:cTn>
                <p:tgtEl>
                  <p:spTgt spid="575491"/>
                </p:tgtEl>
              </p:cMediaNode>
            </p:video>
            <p:seq concurrent="1" nextAc="seek">
              <p:cTn id="8" restart="whenNotActive" fill="hold" evtFilter="cancelBubble" nodeType="interactiveSeq">
                <p:stCondLst>
                  <p:cond evt="onClick" delay="0">
                    <p:tgtEl>
                      <p:spTgt spid="57549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75492"/>
                                        </p:tgtEl>
                                      </p:cBhvr>
                                    </p:cmd>
                                  </p:childTnLst>
                                </p:cTn>
                              </p:par>
                            </p:childTnLst>
                          </p:cTn>
                        </p:par>
                      </p:childTnLst>
                    </p:cTn>
                  </p:par>
                </p:childTnLst>
              </p:cTn>
              <p:nextCondLst>
                <p:cond evt="onClick" delay="0">
                  <p:tgtEl>
                    <p:spTgt spid="575492"/>
                  </p:tgtEl>
                </p:cond>
              </p:nextCondLst>
            </p:seq>
            <p:video>
              <p:cMediaNode>
                <p:cTn id="13" fill="hold" display="0">
                  <p:stCondLst>
                    <p:cond delay="indefinite"/>
                  </p:stCondLst>
                  <p:endCondLst>
                    <p:cond evt="onNext" delay="0">
                      <p:tgtEl>
                        <p:sldTgt/>
                      </p:tgtEl>
                    </p:cond>
                    <p:cond evt="onPrev" delay="0">
                      <p:tgtEl>
                        <p:sldTgt/>
                      </p:tgtEl>
                    </p:cond>
                  </p:endCondLst>
                </p:cTn>
                <p:tgtEl>
                  <p:spTgt spid="57549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7"/>
          <p:cNvSpPr>
            <a:spLocks noGrp="1"/>
          </p:cNvSpPr>
          <p:nvPr>
            <p:ph type="sldNum" sz="quarter" idx="11"/>
          </p:nvPr>
        </p:nvSpPr>
        <p:spPr/>
        <p:txBody>
          <a:bodyPr/>
          <a:lstStyle/>
          <a:p>
            <a:fld id="{53BAB16B-16F0-4C84-9506-038408C73FA4}" type="slidenum">
              <a:rPr lang="el-GR"/>
              <a:pPr/>
              <a:t>31</a:t>
            </a:fld>
            <a:endParaRPr lang="el-GR"/>
          </a:p>
        </p:txBody>
      </p:sp>
      <p:sp>
        <p:nvSpPr>
          <p:cNvPr id="1167362" name="Rectangle 2"/>
          <p:cNvSpPr>
            <a:spLocks noGrp="1" noRot="1" noChangeArrowheads="1"/>
          </p:cNvSpPr>
          <p:nvPr>
            <p:ph type="title" sz="quarter"/>
          </p:nvPr>
        </p:nvSpPr>
        <p:spPr>
          <a:xfrm>
            <a:off x="468313" y="0"/>
            <a:ext cx="8229600" cy="1143000"/>
          </a:xfrm>
        </p:spPr>
        <p:txBody>
          <a:bodyPr/>
          <a:lstStyle/>
          <a:p>
            <a:r>
              <a:rPr lang="en-US" sz="3700" dirty="0">
                <a:solidFill>
                  <a:srgbClr val="FFFF00"/>
                </a:solidFill>
              </a:rPr>
              <a:t>Parametric simulation results</a:t>
            </a:r>
            <a:endParaRPr lang="el-GR" sz="3700" dirty="0">
              <a:solidFill>
                <a:srgbClr val="FFFF00"/>
              </a:solidFill>
            </a:endParaRPr>
          </a:p>
        </p:txBody>
      </p:sp>
      <p:grpSp>
        <p:nvGrpSpPr>
          <p:cNvPr id="2" name="Group 3"/>
          <p:cNvGrpSpPr>
            <a:grpSpLocks/>
          </p:cNvGrpSpPr>
          <p:nvPr/>
        </p:nvGrpSpPr>
        <p:grpSpPr bwMode="auto">
          <a:xfrm>
            <a:off x="357158" y="928670"/>
            <a:ext cx="8429684" cy="5214974"/>
            <a:chOff x="432" y="845"/>
            <a:chExt cx="4896" cy="2720"/>
          </a:xfrm>
        </p:grpSpPr>
        <p:sp>
          <p:nvSpPr>
            <p:cNvPr id="1167364" name="Text Box 4"/>
            <p:cNvSpPr txBox="1">
              <a:spLocks noChangeArrowheads="1"/>
            </p:cNvSpPr>
            <p:nvPr/>
          </p:nvSpPr>
          <p:spPr bwMode="auto">
            <a:xfrm>
              <a:off x="432" y="845"/>
              <a:ext cx="4896" cy="2720"/>
            </a:xfrm>
            <a:prstGeom prst="rect">
              <a:avLst/>
            </a:prstGeom>
            <a:solidFill>
              <a:srgbClr val="FFFF00"/>
            </a:solidFill>
            <a:ln w="9525">
              <a:noFill/>
              <a:miter lim="800000"/>
              <a:headEnd/>
              <a:tailEnd/>
            </a:ln>
            <a:effectLst/>
          </p:spPr>
          <p:txBody>
            <a:bodyPr/>
            <a:lstStyle/>
            <a:p>
              <a:pPr algn="ctr">
                <a:spcBef>
                  <a:spcPct val="50000"/>
                </a:spcBef>
              </a:pPr>
              <a:endParaRPr lang="en-US" sz="3200">
                <a:solidFill>
                  <a:schemeClr val="bg1"/>
                </a:solidFill>
                <a:latin typeface="Arial" pitchFamily="34" charset="0"/>
              </a:endParaRPr>
            </a:p>
            <a:p>
              <a:pPr algn="ctr">
                <a:spcBef>
                  <a:spcPct val="50000"/>
                </a:spcBef>
              </a:pPr>
              <a:endParaRPr lang="en-US" sz="3200">
                <a:solidFill>
                  <a:schemeClr val="bg1"/>
                </a:solidFill>
                <a:latin typeface="Arial" pitchFamily="34" charset="0"/>
              </a:endParaRPr>
            </a:p>
            <a:p>
              <a:pPr algn="ctr">
                <a:spcBef>
                  <a:spcPct val="50000"/>
                </a:spcBef>
              </a:pPr>
              <a:endParaRPr lang="en-US" sz="3200">
                <a:solidFill>
                  <a:schemeClr val="bg1"/>
                </a:solidFill>
                <a:latin typeface="Arial" pitchFamily="34" charset="0"/>
              </a:endParaRPr>
            </a:p>
            <a:p>
              <a:pPr algn="ctr">
                <a:spcBef>
                  <a:spcPct val="50000"/>
                </a:spcBef>
              </a:pPr>
              <a:endParaRPr lang="en-US" sz="3200">
                <a:solidFill>
                  <a:schemeClr val="bg1"/>
                </a:solidFill>
                <a:latin typeface="Arial" pitchFamily="34" charset="0"/>
              </a:endParaRPr>
            </a:p>
          </p:txBody>
        </p:sp>
        <p:graphicFrame>
          <p:nvGraphicFramePr>
            <p:cNvPr id="1167365" name="Object 5"/>
            <p:cNvGraphicFramePr>
              <a:graphicFrameLocks noChangeAspect="1"/>
            </p:cNvGraphicFramePr>
            <p:nvPr/>
          </p:nvGraphicFramePr>
          <p:xfrm>
            <a:off x="2800" y="957"/>
            <a:ext cx="2226" cy="1329"/>
          </p:xfrm>
          <a:graphic>
            <a:graphicData uri="http://schemas.openxmlformats.org/presentationml/2006/ole">
              <p:oleObj spid="_x0000_s1258498" name="Chart" r:id="rId4" imgW="8839200" imgH="4953000" progId="Excel.Sheet.8">
                <p:embed/>
              </p:oleObj>
            </a:graphicData>
          </a:graphic>
        </p:graphicFrame>
        <p:graphicFrame>
          <p:nvGraphicFramePr>
            <p:cNvPr id="1167366" name="Object 6"/>
            <p:cNvGraphicFramePr>
              <a:graphicFrameLocks noChangeAspect="1"/>
            </p:cNvGraphicFramePr>
            <p:nvPr/>
          </p:nvGraphicFramePr>
          <p:xfrm>
            <a:off x="657" y="961"/>
            <a:ext cx="1934" cy="1321"/>
          </p:xfrm>
          <a:graphic>
            <a:graphicData uri="http://schemas.openxmlformats.org/presentationml/2006/ole">
              <p:oleObj spid="_x0000_s1258499" name="Chart" r:id="rId5" imgW="7753350" imgH="5295900" progId="Excel.Sheet.8">
                <p:embed/>
              </p:oleObj>
            </a:graphicData>
          </a:graphic>
        </p:graphicFrame>
        <p:graphicFrame>
          <p:nvGraphicFramePr>
            <p:cNvPr id="1167367" name="Object 7"/>
            <p:cNvGraphicFramePr>
              <a:graphicFrameLocks noChangeAspect="1"/>
            </p:cNvGraphicFramePr>
            <p:nvPr/>
          </p:nvGraphicFramePr>
          <p:xfrm>
            <a:off x="657" y="2286"/>
            <a:ext cx="1934" cy="1279"/>
          </p:xfrm>
          <a:graphic>
            <a:graphicData uri="http://schemas.openxmlformats.org/presentationml/2006/ole">
              <p:oleObj spid="_x0000_s1258500" name="Chart" r:id="rId6" imgW="7677184" imgH="5076757" progId="Excel.Sheet.8">
                <p:embed/>
              </p:oleObj>
            </a:graphicData>
          </a:graphic>
        </p:graphicFrame>
        <p:graphicFrame>
          <p:nvGraphicFramePr>
            <p:cNvPr id="1167368" name="Object 8"/>
            <p:cNvGraphicFramePr>
              <a:graphicFrameLocks noChangeAspect="1"/>
            </p:cNvGraphicFramePr>
            <p:nvPr/>
          </p:nvGraphicFramePr>
          <p:xfrm>
            <a:off x="2800" y="2286"/>
            <a:ext cx="2226" cy="1279"/>
          </p:xfrm>
          <a:graphic>
            <a:graphicData uri="http://schemas.openxmlformats.org/presentationml/2006/ole">
              <p:oleObj spid="_x0000_s1258501" name="Chart" r:id="rId7" imgW="7677184" imgH="5076757" progId="Excel.Sheet.8">
                <p:embed/>
              </p:oleObj>
            </a:graphicData>
          </a:graphic>
        </p:graphicFrame>
      </p:grpSp>
      <p:sp>
        <p:nvSpPr>
          <p:cNvPr id="1167369" name="Rectangle 9"/>
          <p:cNvSpPr>
            <a:spLocks noChangeArrowheads="1"/>
          </p:cNvSpPr>
          <p:nvPr/>
        </p:nvSpPr>
        <p:spPr bwMode="auto">
          <a:xfrm>
            <a:off x="130175" y="6000768"/>
            <a:ext cx="9013825" cy="857232"/>
          </a:xfrm>
          <a:prstGeom prst="rect">
            <a:avLst/>
          </a:prstGeom>
          <a:noFill/>
          <a:ln w="9525">
            <a:noFill/>
            <a:miter lim="800000"/>
            <a:headEnd/>
            <a:tailEnd/>
          </a:ln>
          <a:effectLst/>
        </p:spPr>
        <p:txBody>
          <a:bodyPr/>
          <a:lstStyle/>
          <a:p>
            <a:pPr marL="342900" indent="-342900" algn="ctr">
              <a:spcBef>
                <a:spcPct val="20000"/>
              </a:spcBef>
              <a:buClr>
                <a:schemeClr val="hlink"/>
              </a:buClr>
              <a:buSzPct val="70000"/>
              <a:buFont typeface="Wingdings" pitchFamily="2" charset="2"/>
              <a:buNone/>
            </a:pPr>
            <a:r>
              <a:rPr lang="en-US" sz="2400" b="1" dirty="0">
                <a:effectLst>
                  <a:outerShdw blurRad="38100" dist="38100" dir="2700000" algn="tl">
                    <a:srgbClr val="000000"/>
                  </a:outerShdw>
                </a:effectLst>
              </a:rPr>
              <a:t>    </a:t>
            </a:r>
            <a:r>
              <a:rPr lang="en-US" sz="2000" b="1" dirty="0">
                <a:effectLst>
                  <a:outerShdw blurRad="38100" dist="38100" dir="2700000" algn="tl">
                    <a:srgbClr val="000000"/>
                  </a:outerShdw>
                </a:effectLst>
                <a:latin typeface="Arial Rounded MT Bold" pitchFamily="34" charset="0"/>
              </a:rPr>
              <a:t>Standard fractionation scheme: </a:t>
            </a:r>
          </a:p>
          <a:p>
            <a:pPr marL="342900" indent="-342900">
              <a:spcBef>
                <a:spcPct val="20000"/>
              </a:spcBef>
              <a:buClr>
                <a:schemeClr val="hlink"/>
              </a:buClr>
              <a:buSzPct val="70000"/>
              <a:buFont typeface="Wingdings" pitchFamily="2" charset="2"/>
              <a:buNone/>
            </a:pPr>
            <a:r>
              <a:rPr lang="en-US" b="1" dirty="0">
                <a:effectLst>
                  <a:outerShdw blurRad="38100" dist="38100" dir="2700000" algn="tl">
                    <a:srgbClr val="000000"/>
                  </a:outerShdw>
                </a:effectLst>
                <a:latin typeface="Arial Rounded MT Bold" pitchFamily="34" charset="0"/>
              </a:rPr>
              <a:t>    2Gy/day, 5 days/week, 60Gy in total, no irradiation during weekends</a:t>
            </a:r>
            <a:endParaRPr lang="el-GR" b="1"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357430"/>
            <a:ext cx="8286808" cy="2000256"/>
          </a:xfrm>
        </p:spPr>
        <p:txBody>
          <a:bodyPr/>
          <a:lstStyle/>
          <a:p>
            <a:r>
              <a:rPr lang="en-GB" dirty="0" smtClean="0">
                <a:solidFill>
                  <a:srgbClr val="FFFF00"/>
                </a:solidFill>
              </a:rPr>
              <a:t>B. ACGT: BREAST CANCER – FREE GROWTH </a:t>
            </a:r>
            <a:endParaRPr lang="en-US" dirty="0">
              <a:solidFill>
                <a:srgbClr val="FFFF00"/>
              </a:solidFill>
            </a:endParaRPr>
          </a:p>
        </p:txBody>
      </p:sp>
      <p:sp>
        <p:nvSpPr>
          <p:cNvPr id="4" name="Date Placeholder 3"/>
          <p:cNvSpPr>
            <a:spLocks noGrp="1"/>
          </p:cNvSpPr>
          <p:nvPr>
            <p:ph type="dt" sz="half" idx="10"/>
          </p:nvPr>
        </p:nvSpPr>
        <p:spPr/>
        <p:txBody>
          <a:bodyPr/>
          <a:lstStyle/>
          <a:p>
            <a:endParaRPr lang="en-US" smtClean="0"/>
          </a:p>
          <a:p>
            <a:endParaRPr lang="en-US" smtClean="0"/>
          </a:p>
          <a:p>
            <a:endParaRPr lang="en-US" smtClean="0"/>
          </a:p>
          <a:p>
            <a:endParaRPr lang="en-US" smtClean="0"/>
          </a:p>
          <a:p>
            <a:endParaRPr lang="en-US" smtClean="0"/>
          </a:p>
          <a:p>
            <a:r>
              <a:rPr lang="en-GB" smtClean="0"/>
              <a:t>14-16 Sept. 2009</a:t>
            </a:r>
            <a:endParaRPr lang="en-US" dirty="0"/>
          </a:p>
        </p:txBody>
      </p:sp>
      <p:sp>
        <p:nvSpPr>
          <p:cNvPr id="5" name="Slide Number Placeholder 4"/>
          <p:cNvSpPr>
            <a:spLocks noGrp="1"/>
          </p:cNvSpPr>
          <p:nvPr>
            <p:ph type="sldNum" sz="quarter" idx="11"/>
          </p:nvPr>
        </p:nvSpPr>
        <p:spPr/>
        <p:txBody>
          <a:bodyPr/>
          <a:lstStyle/>
          <a:p>
            <a:fld id="{89D3BDE2-1900-4605-A6EF-018350F49A3C}" type="slidenum">
              <a:rPr lang="el-GR" smtClean="0"/>
              <a:pPr/>
              <a:t>32</a:t>
            </a:fld>
            <a:endParaRPr lang="el-GR"/>
          </a:p>
        </p:txBody>
      </p:sp>
      <p:sp>
        <p:nvSpPr>
          <p:cNvPr id="6" name="Footer Placeholder 5"/>
          <p:cNvSpPr>
            <a:spLocks noGrp="1"/>
          </p:cNvSpPr>
          <p:nvPr>
            <p:ph type="ftr" sz="quarter" idx="12"/>
          </p:nvPr>
        </p:nvSpPr>
        <p:spPr/>
        <p:txBody>
          <a:bodyPr/>
          <a:lstStyle/>
          <a:p>
            <a:r>
              <a:rPr lang="en-GB" smtClean="0"/>
              <a:t>G.S.S. ACGT Sapporo Meeting, 14-16 Sept. 2009</a:t>
            </a:r>
            <a:endParaRPr lang="el-GR"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071670" y="957352"/>
          <a:ext cx="4786345" cy="5562504"/>
        </p:xfrm>
        <a:graphic>
          <a:graphicData uri="http://schemas.openxmlformats.org/drawingml/2006/table">
            <a:tbl>
              <a:tblPr/>
              <a:tblGrid>
                <a:gridCol w="1011279"/>
                <a:gridCol w="2446279"/>
                <a:gridCol w="1328787"/>
              </a:tblGrid>
              <a:tr h="301159">
                <a:tc>
                  <a:txBody>
                    <a:bodyPr/>
                    <a:lstStyle/>
                    <a:p>
                      <a:pPr indent="144145" algn="just">
                        <a:spcAft>
                          <a:spcPts val="0"/>
                        </a:spcAft>
                        <a:tabLst>
                          <a:tab pos="215900" algn="l"/>
                          <a:tab pos="431800" algn="l"/>
                        </a:tabLst>
                      </a:pPr>
                      <a:r>
                        <a:rPr lang="en-US" sz="1200" b="1" dirty="0">
                          <a:latin typeface="Times New Roman"/>
                          <a:ea typeface="Batang"/>
                        </a:rPr>
                        <a:t>Symbol</a:t>
                      </a:r>
                      <a:endParaRPr lang="en-US" sz="1200" dirty="0">
                        <a:latin typeface="Times New Roman"/>
                        <a:ea typeface="Batang"/>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indent="144145" algn="just">
                        <a:spcAft>
                          <a:spcPts val="0"/>
                        </a:spcAft>
                        <a:tabLst>
                          <a:tab pos="215900" algn="l"/>
                          <a:tab pos="431800" algn="l"/>
                        </a:tabLst>
                      </a:pPr>
                      <a:r>
                        <a:rPr lang="en-US" sz="1200" b="1" dirty="0">
                          <a:latin typeface="Times New Roman"/>
                          <a:ea typeface="Batang"/>
                        </a:rPr>
                        <a:t>Description </a:t>
                      </a:r>
                      <a:endParaRPr lang="en-US" sz="1200" dirty="0">
                        <a:latin typeface="Times New Roman"/>
                        <a:ea typeface="Batang"/>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indent="144145" algn="just">
                        <a:spcAft>
                          <a:spcPts val="0"/>
                        </a:spcAft>
                        <a:tabLst>
                          <a:tab pos="215900" algn="l"/>
                          <a:tab pos="431800" algn="l"/>
                        </a:tabLst>
                      </a:pPr>
                      <a:r>
                        <a:rPr lang="en-US" sz="1200" b="1" dirty="0">
                          <a:latin typeface="Times New Roman"/>
                          <a:ea typeface="Batang"/>
                        </a:rPr>
                        <a:t>Value</a:t>
                      </a:r>
                      <a:endParaRPr lang="en-US" sz="1200" dirty="0">
                        <a:latin typeface="Times New Roman"/>
                        <a:ea typeface="Batang"/>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50000"/>
                      </a:schemeClr>
                    </a:solidFill>
                  </a:tcPr>
                </a:tc>
              </a:tr>
              <a:tr h="301159">
                <a:tc>
                  <a:txBody>
                    <a:bodyPr/>
                    <a:lstStyle/>
                    <a:p>
                      <a:pPr indent="144145" algn="just">
                        <a:spcAft>
                          <a:spcPts val="0"/>
                        </a:spcAft>
                        <a:tabLst>
                          <a:tab pos="215900" algn="l"/>
                          <a:tab pos="431800" algn="l"/>
                        </a:tabLst>
                      </a:pPr>
                      <a:r>
                        <a:rPr lang="en-US" sz="1200">
                          <a:latin typeface="Times New Roman"/>
                          <a:ea typeface="Batang"/>
                        </a:rPr>
                        <a:t>T</a:t>
                      </a:r>
                      <a:r>
                        <a:rPr lang="en-US" sz="1200" baseline="-25000">
                          <a:latin typeface="Times New Roman"/>
                          <a:ea typeface="Batang"/>
                        </a:rPr>
                        <a:t>c</a:t>
                      </a:r>
                      <a:endParaRPr lang="en-US" sz="1200">
                        <a:latin typeface="Times New Roman"/>
                        <a:ea typeface="Batang"/>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Cell cycle duration</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30h, 60h, 90h</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tx2">
                        <a:lumMod val="50000"/>
                      </a:schemeClr>
                    </a:solidFill>
                  </a:tcPr>
                </a:tc>
              </a:tr>
              <a:tr h="301159">
                <a:tc>
                  <a:txBody>
                    <a:bodyPr/>
                    <a:lstStyle/>
                    <a:p>
                      <a:pPr indent="144145" algn="just">
                        <a:spcAft>
                          <a:spcPts val="0"/>
                        </a:spcAft>
                        <a:tabLst>
                          <a:tab pos="215900" algn="l"/>
                          <a:tab pos="431800" algn="l"/>
                        </a:tabLst>
                      </a:pPr>
                      <a:r>
                        <a:rPr lang="en-US" sz="1200">
                          <a:latin typeface="Times New Roman"/>
                          <a:ea typeface="Batang"/>
                        </a:rPr>
                        <a:t>T</a:t>
                      </a:r>
                      <a:r>
                        <a:rPr lang="en-US" sz="1200" baseline="-25000">
                          <a:latin typeface="Times New Roman"/>
                          <a:ea typeface="Batang"/>
                        </a:rPr>
                        <a:t>G1</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Duration of Gap 1 phase</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0.41(T</a:t>
                      </a:r>
                      <a:r>
                        <a:rPr lang="en-US" sz="1200" baseline="-25000">
                          <a:latin typeface="Times New Roman"/>
                          <a:ea typeface="Batang"/>
                        </a:rPr>
                        <a:t>c</a:t>
                      </a:r>
                      <a:r>
                        <a:rPr lang="en-US" sz="1200">
                          <a:latin typeface="Times New Roman"/>
                          <a:ea typeface="Batang"/>
                        </a:rPr>
                        <a:t> - T</a:t>
                      </a:r>
                      <a:r>
                        <a:rPr lang="en-US" sz="1200" baseline="-25000">
                          <a:latin typeface="Times New Roman"/>
                          <a:ea typeface="Batang"/>
                        </a:rPr>
                        <a:t>M</a:t>
                      </a:r>
                      <a:r>
                        <a:rPr lang="en-US" sz="1200">
                          <a:latin typeface="Times New Roman"/>
                          <a:ea typeface="Batang"/>
                        </a:rPr>
                        <a:t>)</a:t>
                      </a:r>
                    </a:p>
                  </a:txBody>
                  <a:tcPr marL="68580" marR="68580" marT="0" marB="0">
                    <a:lnL>
                      <a:noFill/>
                    </a:lnL>
                    <a:lnR>
                      <a:noFill/>
                    </a:lnR>
                    <a:lnT>
                      <a:noFill/>
                    </a:lnT>
                    <a:lnB>
                      <a:noFill/>
                    </a:lnB>
                    <a:solidFill>
                      <a:schemeClr val="tx2">
                        <a:lumMod val="50000"/>
                      </a:schemeClr>
                    </a:solidFill>
                  </a:tcPr>
                </a:tc>
              </a:tr>
              <a:tr h="301159">
                <a:tc>
                  <a:txBody>
                    <a:bodyPr/>
                    <a:lstStyle/>
                    <a:p>
                      <a:pPr indent="144145" algn="just">
                        <a:spcAft>
                          <a:spcPts val="0"/>
                        </a:spcAft>
                        <a:tabLst>
                          <a:tab pos="215900" algn="l"/>
                          <a:tab pos="431800" algn="l"/>
                        </a:tabLst>
                      </a:pPr>
                      <a:r>
                        <a:rPr lang="en-US" sz="1200">
                          <a:latin typeface="Times New Roman"/>
                          <a:ea typeface="Batang"/>
                        </a:rPr>
                        <a:t>T</a:t>
                      </a:r>
                      <a:r>
                        <a:rPr lang="en-US" sz="1200" baseline="-25000">
                          <a:latin typeface="Times New Roman"/>
                          <a:ea typeface="Batang"/>
                        </a:rPr>
                        <a:t>S</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Duration of DNA synthesis phase</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0.41(T</a:t>
                      </a:r>
                      <a:r>
                        <a:rPr lang="en-US" sz="1200" baseline="-25000">
                          <a:latin typeface="Times New Roman"/>
                          <a:ea typeface="Batang"/>
                        </a:rPr>
                        <a:t>c</a:t>
                      </a:r>
                      <a:r>
                        <a:rPr lang="en-US" sz="1200">
                          <a:latin typeface="Times New Roman"/>
                          <a:ea typeface="Batang"/>
                        </a:rPr>
                        <a:t> - T</a:t>
                      </a:r>
                      <a:r>
                        <a:rPr lang="en-US" sz="1200" baseline="-25000">
                          <a:latin typeface="Times New Roman"/>
                          <a:ea typeface="Batang"/>
                        </a:rPr>
                        <a:t>M</a:t>
                      </a:r>
                      <a:r>
                        <a:rPr lang="en-US" sz="1200">
                          <a:latin typeface="Times New Roman"/>
                          <a:ea typeface="Batang"/>
                        </a:rPr>
                        <a:t>)</a:t>
                      </a:r>
                    </a:p>
                  </a:txBody>
                  <a:tcPr marL="68580" marR="68580" marT="0" marB="0">
                    <a:lnL>
                      <a:noFill/>
                    </a:lnL>
                    <a:lnR>
                      <a:noFill/>
                    </a:lnR>
                    <a:lnT>
                      <a:noFill/>
                    </a:lnT>
                    <a:lnB>
                      <a:noFill/>
                    </a:lnB>
                    <a:solidFill>
                      <a:schemeClr val="tx2">
                        <a:lumMod val="50000"/>
                      </a:schemeClr>
                    </a:solidFill>
                  </a:tcPr>
                </a:tc>
              </a:tr>
              <a:tr h="301159">
                <a:tc>
                  <a:txBody>
                    <a:bodyPr/>
                    <a:lstStyle/>
                    <a:p>
                      <a:pPr indent="144145" algn="just">
                        <a:spcAft>
                          <a:spcPts val="0"/>
                        </a:spcAft>
                        <a:tabLst>
                          <a:tab pos="215900" algn="l"/>
                          <a:tab pos="431800" algn="l"/>
                        </a:tabLst>
                      </a:pPr>
                      <a:r>
                        <a:rPr lang="en-US" sz="1200">
                          <a:latin typeface="Times New Roman"/>
                          <a:ea typeface="Batang"/>
                        </a:rPr>
                        <a:t>T</a:t>
                      </a:r>
                      <a:r>
                        <a:rPr lang="en-US" sz="1200" baseline="-25000">
                          <a:latin typeface="Times New Roman"/>
                          <a:ea typeface="Batang"/>
                        </a:rPr>
                        <a:t>G2</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Duration of Gap 2 phase</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0.18(T</a:t>
                      </a:r>
                      <a:r>
                        <a:rPr lang="en-US" sz="1200" baseline="-25000">
                          <a:latin typeface="Times New Roman"/>
                          <a:ea typeface="Batang"/>
                        </a:rPr>
                        <a:t>c</a:t>
                      </a:r>
                      <a:r>
                        <a:rPr lang="en-US" sz="1200">
                          <a:latin typeface="Times New Roman"/>
                          <a:ea typeface="Batang"/>
                        </a:rPr>
                        <a:t> - T</a:t>
                      </a:r>
                      <a:r>
                        <a:rPr lang="en-US" sz="1200" baseline="-25000">
                          <a:latin typeface="Times New Roman"/>
                          <a:ea typeface="Batang"/>
                        </a:rPr>
                        <a:t>M</a:t>
                      </a:r>
                      <a:r>
                        <a:rPr lang="en-US" sz="1200">
                          <a:latin typeface="Times New Roman"/>
                          <a:ea typeface="Batang"/>
                        </a:rPr>
                        <a:t>)</a:t>
                      </a:r>
                    </a:p>
                  </a:txBody>
                  <a:tcPr marL="68580" marR="68580" marT="0" marB="0">
                    <a:lnL>
                      <a:noFill/>
                    </a:lnL>
                    <a:lnR>
                      <a:noFill/>
                    </a:lnR>
                    <a:lnT>
                      <a:noFill/>
                    </a:lnT>
                    <a:lnB>
                      <a:noFill/>
                    </a:lnB>
                    <a:solidFill>
                      <a:schemeClr val="tx2">
                        <a:lumMod val="50000"/>
                      </a:schemeClr>
                    </a:solidFill>
                  </a:tcPr>
                </a:tc>
              </a:tr>
              <a:tr h="169350">
                <a:tc>
                  <a:txBody>
                    <a:bodyPr/>
                    <a:lstStyle/>
                    <a:p>
                      <a:pPr indent="144145" algn="just">
                        <a:spcAft>
                          <a:spcPts val="0"/>
                        </a:spcAft>
                        <a:tabLst>
                          <a:tab pos="215900" algn="l"/>
                          <a:tab pos="431800" algn="l"/>
                        </a:tabLst>
                      </a:pPr>
                      <a:r>
                        <a:rPr lang="en-US" sz="1200">
                          <a:latin typeface="Times New Roman"/>
                          <a:ea typeface="Batang"/>
                        </a:rPr>
                        <a:t>T</a:t>
                      </a:r>
                      <a:r>
                        <a:rPr lang="en-US" sz="1200" baseline="-25000">
                          <a:latin typeface="Times New Roman"/>
                          <a:ea typeface="Batang"/>
                        </a:rPr>
                        <a:t>M</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Duration of mitosis phase</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1h</a:t>
                      </a:r>
                    </a:p>
                  </a:txBody>
                  <a:tcPr marL="68580" marR="68580" marT="0" marB="0">
                    <a:lnL>
                      <a:noFill/>
                    </a:lnL>
                    <a:lnR>
                      <a:noFill/>
                    </a:lnR>
                    <a:lnT>
                      <a:noFill/>
                    </a:lnT>
                    <a:lnB>
                      <a:noFill/>
                    </a:lnB>
                    <a:solidFill>
                      <a:schemeClr val="tx2">
                        <a:lumMod val="50000"/>
                      </a:schemeClr>
                    </a:solidFill>
                  </a:tcPr>
                </a:tc>
              </a:tr>
              <a:tr h="280830">
                <a:tc>
                  <a:txBody>
                    <a:bodyPr/>
                    <a:lstStyle/>
                    <a:p>
                      <a:pPr indent="144145" algn="just">
                        <a:spcAft>
                          <a:spcPts val="0"/>
                        </a:spcAft>
                        <a:tabLst>
                          <a:tab pos="215900" algn="l"/>
                          <a:tab pos="431800" algn="l"/>
                        </a:tabLst>
                      </a:pPr>
                      <a:r>
                        <a:rPr lang="en-US" sz="1200">
                          <a:latin typeface="Times New Roman"/>
                          <a:ea typeface="Batang"/>
                        </a:rPr>
                        <a:t>T</a:t>
                      </a:r>
                      <a:r>
                        <a:rPr lang="en-US" sz="1200" baseline="-25000">
                          <a:latin typeface="Times New Roman"/>
                          <a:ea typeface="Batang"/>
                        </a:rPr>
                        <a:t>G0</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Duration of dormant phase</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96h</a:t>
                      </a:r>
                    </a:p>
                  </a:txBody>
                  <a:tcPr marL="68580" marR="68580" marT="0" marB="0">
                    <a:lnL>
                      <a:noFill/>
                    </a:lnL>
                    <a:lnR>
                      <a:noFill/>
                    </a:lnR>
                    <a:lnT>
                      <a:noFill/>
                    </a:lnT>
                    <a:lnB>
                      <a:noFill/>
                    </a:lnB>
                    <a:solidFill>
                      <a:schemeClr val="tx2">
                        <a:lumMod val="50000"/>
                      </a:schemeClr>
                    </a:solidFill>
                  </a:tcPr>
                </a:tc>
              </a:tr>
              <a:tr h="508050">
                <a:tc>
                  <a:txBody>
                    <a:bodyPr/>
                    <a:lstStyle/>
                    <a:p>
                      <a:pPr indent="144145" algn="just">
                        <a:spcAft>
                          <a:spcPts val="0"/>
                        </a:spcAft>
                        <a:tabLst>
                          <a:tab pos="215900" algn="l"/>
                          <a:tab pos="431800" algn="l"/>
                        </a:tabLst>
                      </a:pPr>
                      <a:r>
                        <a:rPr lang="en-US" sz="1200">
                          <a:latin typeface="Times New Roman"/>
                          <a:ea typeface="Batang"/>
                        </a:rPr>
                        <a:t>T</a:t>
                      </a:r>
                      <a:r>
                        <a:rPr lang="en-US" sz="1200" baseline="-25000">
                          <a:latin typeface="Times New Roman"/>
                          <a:ea typeface="Batang"/>
                        </a:rPr>
                        <a:t>N</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Time period needed for necrosis’ products to disappear from the </a:t>
                      </a:r>
                      <a:r>
                        <a:rPr lang="en-US" sz="1200" dirty="0" err="1">
                          <a:latin typeface="Times New Roman"/>
                          <a:ea typeface="Batang"/>
                        </a:rPr>
                        <a:t>tumour</a:t>
                      </a:r>
                      <a:endParaRPr lang="en-US" sz="1200" dirty="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20h</a:t>
                      </a:r>
                    </a:p>
                  </a:txBody>
                  <a:tcPr marL="68580" marR="68580" marT="0" marB="0">
                    <a:lnL>
                      <a:noFill/>
                    </a:lnL>
                    <a:lnR>
                      <a:noFill/>
                    </a:lnR>
                    <a:lnT>
                      <a:noFill/>
                    </a:lnT>
                    <a:lnB>
                      <a:noFill/>
                    </a:lnB>
                    <a:solidFill>
                      <a:schemeClr val="tx2">
                        <a:lumMod val="50000"/>
                      </a:schemeClr>
                    </a:solidFill>
                  </a:tcPr>
                </a:tc>
              </a:tr>
              <a:tr h="508050">
                <a:tc>
                  <a:txBody>
                    <a:bodyPr/>
                    <a:lstStyle/>
                    <a:p>
                      <a:pPr indent="144145" algn="just">
                        <a:spcAft>
                          <a:spcPts val="0"/>
                        </a:spcAft>
                        <a:tabLst>
                          <a:tab pos="215900" algn="l"/>
                          <a:tab pos="431800" algn="l"/>
                        </a:tabLst>
                      </a:pPr>
                      <a:r>
                        <a:rPr lang="en-US" sz="1200">
                          <a:latin typeface="Times New Roman"/>
                          <a:ea typeface="Batang"/>
                        </a:rPr>
                        <a:t>T</a:t>
                      </a:r>
                      <a:r>
                        <a:rPr lang="en-US" sz="1200" baseline="-25000">
                          <a:latin typeface="Times New Roman"/>
                          <a:ea typeface="Batang"/>
                        </a:rPr>
                        <a:t>A</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Time duration needed for apoptosis products to be removed from the tumour</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6h</a:t>
                      </a:r>
                    </a:p>
                  </a:txBody>
                  <a:tcPr marL="68580" marR="68580" marT="0" marB="0">
                    <a:lnL>
                      <a:noFill/>
                    </a:lnL>
                    <a:lnR>
                      <a:noFill/>
                    </a:lnR>
                    <a:lnT>
                      <a:noFill/>
                    </a:lnT>
                    <a:lnB>
                      <a:noFill/>
                    </a:lnB>
                    <a:solidFill>
                      <a:schemeClr val="tx2">
                        <a:lumMod val="50000"/>
                      </a:schemeClr>
                    </a:solidFill>
                  </a:tcPr>
                </a:tc>
              </a:tr>
              <a:tr h="508050">
                <a:tc>
                  <a:txBody>
                    <a:bodyPr/>
                    <a:lstStyle/>
                    <a:p>
                      <a:pPr indent="144145" algn="just">
                        <a:spcAft>
                          <a:spcPts val="0"/>
                        </a:spcAft>
                        <a:tabLst>
                          <a:tab pos="215900" algn="l"/>
                          <a:tab pos="431800" algn="l"/>
                        </a:tabLst>
                      </a:pPr>
                      <a:r>
                        <a:rPr lang="en-US" sz="1200">
                          <a:latin typeface="Times New Roman"/>
                          <a:ea typeface="Batang"/>
                        </a:rPr>
                        <a:t>N</a:t>
                      </a:r>
                      <a:r>
                        <a:rPr lang="en-US" sz="1200" baseline="-25000">
                          <a:latin typeface="Times New Roman"/>
                          <a:ea typeface="Batang"/>
                        </a:rPr>
                        <a:t>LIMP</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Number of mitoses performed by progenitor cells before they become differentiated</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7</a:t>
                      </a:r>
                    </a:p>
                  </a:txBody>
                  <a:tcPr marL="68580" marR="68580" marT="0" marB="0">
                    <a:lnL>
                      <a:noFill/>
                    </a:lnL>
                    <a:lnR>
                      <a:noFill/>
                    </a:lnR>
                    <a:lnT>
                      <a:noFill/>
                    </a:lnT>
                    <a:lnB>
                      <a:noFill/>
                    </a:lnB>
                    <a:solidFill>
                      <a:schemeClr val="tx2">
                        <a:lumMod val="50000"/>
                      </a:schemeClr>
                    </a:solidFill>
                  </a:tcPr>
                </a:tc>
              </a:tr>
              <a:tr h="169350">
                <a:tc>
                  <a:txBody>
                    <a:bodyPr/>
                    <a:lstStyle/>
                    <a:p>
                      <a:pPr indent="144145" algn="just">
                        <a:spcAft>
                          <a:spcPts val="0"/>
                        </a:spcAft>
                        <a:tabLst>
                          <a:tab pos="215900" algn="l"/>
                          <a:tab pos="431800" algn="l"/>
                        </a:tabLst>
                      </a:pPr>
                      <a:r>
                        <a:rPr lang="en-US" sz="1200">
                          <a:latin typeface="Times New Roman"/>
                          <a:ea typeface="Batang"/>
                        </a:rPr>
                        <a:t>R</a:t>
                      </a:r>
                      <a:r>
                        <a:rPr lang="en-US" sz="1200" baseline="-25000">
                          <a:latin typeface="Times New Roman"/>
                          <a:ea typeface="Batang"/>
                        </a:rPr>
                        <a:t>A</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Apoptosis rate of cancer cells</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0.001 h</a:t>
                      </a:r>
                      <a:r>
                        <a:rPr lang="en-US" sz="1200" baseline="30000" dirty="0">
                          <a:latin typeface="Times New Roman"/>
                          <a:ea typeface="Batang"/>
                        </a:rPr>
                        <a:t>-1</a:t>
                      </a:r>
                      <a:endParaRPr lang="en-US" sz="1200" dirty="0">
                        <a:latin typeface="Times New Roman"/>
                        <a:ea typeface="Batang"/>
                      </a:endParaRPr>
                    </a:p>
                  </a:txBody>
                  <a:tcPr marL="68580" marR="68580" marT="0" marB="0">
                    <a:lnL>
                      <a:noFill/>
                    </a:lnL>
                    <a:lnR>
                      <a:noFill/>
                    </a:lnR>
                    <a:lnT>
                      <a:noFill/>
                    </a:lnT>
                    <a:lnB>
                      <a:noFill/>
                    </a:lnB>
                    <a:solidFill>
                      <a:schemeClr val="tx2">
                        <a:lumMod val="50000"/>
                      </a:schemeClr>
                    </a:solidFill>
                  </a:tcPr>
                </a:tc>
              </a:tr>
              <a:tr h="301159">
                <a:tc>
                  <a:txBody>
                    <a:bodyPr/>
                    <a:lstStyle/>
                    <a:p>
                      <a:pPr indent="144145" algn="just">
                        <a:spcAft>
                          <a:spcPts val="0"/>
                        </a:spcAft>
                        <a:tabLst>
                          <a:tab pos="215900" algn="l"/>
                          <a:tab pos="431800" algn="l"/>
                        </a:tabLst>
                      </a:pPr>
                      <a:r>
                        <a:rPr lang="en-US" sz="1200">
                          <a:latin typeface="Times New Roman"/>
                          <a:ea typeface="Batang"/>
                        </a:rPr>
                        <a:t>R</a:t>
                      </a:r>
                      <a:r>
                        <a:rPr lang="en-US" sz="1200" baseline="-25000">
                          <a:latin typeface="Times New Roman"/>
                          <a:ea typeface="Batang"/>
                        </a:rPr>
                        <a:t>NDiff</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Necrotic rate of differentiated cells</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0.0001 h</a:t>
                      </a:r>
                      <a:r>
                        <a:rPr lang="en-US" sz="1200" baseline="30000" dirty="0">
                          <a:latin typeface="Times New Roman"/>
                          <a:ea typeface="Batang"/>
                        </a:rPr>
                        <a:t>-1</a:t>
                      </a:r>
                      <a:endParaRPr lang="en-US" sz="1200" dirty="0">
                        <a:latin typeface="Times New Roman"/>
                        <a:ea typeface="Batang"/>
                      </a:endParaRPr>
                    </a:p>
                  </a:txBody>
                  <a:tcPr marL="68580" marR="68580" marT="0" marB="0">
                    <a:lnL>
                      <a:noFill/>
                    </a:lnL>
                    <a:lnR>
                      <a:noFill/>
                    </a:lnR>
                    <a:lnT>
                      <a:noFill/>
                    </a:lnT>
                    <a:lnB>
                      <a:noFill/>
                    </a:lnB>
                    <a:solidFill>
                      <a:schemeClr val="tx2">
                        <a:lumMod val="50000"/>
                      </a:schemeClr>
                    </a:solidFill>
                  </a:tcPr>
                </a:tc>
              </a:tr>
              <a:tr h="338700">
                <a:tc>
                  <a:txBody>
                    <a:bodyPr/>
                    <a:lstStyle/>
                    <a:p>
                      <a:pPr indent="144145" algn="just">
                        <a:spcAft>
                          <a:spcPts val="0"/>
                        </a:spcAft>
                        <a:tabLst>
                          <a:tab pos="215900" algn="l"/>
                          <a:tab pos="431800" algn="l"/>
                        </a:tabLst>
                      </a:pPr>
                      <a:r>
                        <a:rPr lang="en-US" sz="1200">
                          <a:latin typeface="Times New Roman"/>
                          <a:ea typeface="Batang"/>
                        </a:rPr>
                        <a:t>R</a:t>
                      </a:r>
                      <a:r>
                        <a:rPr lang="en-US" sz="1200" baseline="-25000">
                          <a:latin typeface="Times New Roman"/>
                          <a:ea typeface="Batang"/>
                        </a:rPr>
                        <a:t>ADiff</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Apoptosis rate of differentiated cells</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0.001 h</a:t>
                      </a:r>
                      <a:r>
                        <a:rPr lang="en-US" sz="1200" baseline="30000" dirty="0">
                          <a:latin typeface="Times New Roman"/>
                          <a:ea typeface="Batang"/>
                        </a:rPr>
                        <a:t>-1</a:t>
                      </a:r>
                      <a:endParaRPr lang="en-US" sz="1200" dirty="0">
                        <a:latin typeface="Times New Roman"/>
                        <a:ea typeface="Batang"/>
                      </a:endParaRPr>
                    </a:p>
                  </a:txBody>
                  <a:tcPr marL="68580" marR="68580" marT="0" marB="0">
                    <a:lnL>
                      <a:noFill/>
                    </a:lnL>
                    <a:lnR>
                      <a:noFill/>
                    </a:lnR>
                    <a:lnT>
                      <a:noFill/>
                    </a:lnT>
                    <a:lnB>
                      <a:noFill/>
                    </a:lnB>
                    <a:solidFill>
                      <a:schemeClr val="tx2">
                        <a:lumMod val="50000"/>
                      </a:schemeClr>
                    </a:solidFill>
                  </a:tcPr>
                </a:tc>
              </a:tr>
              <a:tr h="338700">
                <a:tc>
                  <a:txBody>
                    <a:bodyPr/>
                    <a:lstStyle/>
                    <a:p>
                      <a:pPr indent="144145" algn="just">
                        <a:spcAft>
                          <a:spcPts val="0"/>
                        </a:spcAft>
                        <a:tabLst>
                          <a:tab pos="215900" algn="l"/>
                          <a:tab pos="431800" algn="l"/>
                        </a:tabLst>
                      </a:pPr>
                      <a:r>
                        <a:rPr lang="en-US" sz="1200">
                          <a:latin typeface="Times New Roman"/>
                          <a:ea typeface="Batang"/>
                        </a:rPr>
                        <a:t>P</a:t>
                      </a:r>
                      <a:r>
                        <a:rPr lang="en-US" sz="1200" baseline="-25000">
                          <a:latin typeface="Times New Roman"/>
                          <a:ea typeface="Batang"/>
                        </a:rPr>
                        <a:t>G0toG1</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Fraction of dormant cells that re-enter cell cycle</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0.01</a:t>
                      </a:r>
                    </a:p>
                  </a:txBody>
                  <a:tcPr marL="68580" marR="68580" marT="0" marB="0">
                    <a:lnL>
                      <a:noFill/>
                    </a:lnL>
                    <a:lnR>
                      <a:noFill/>
                    </a:lnR>
                    <a:lnT>
                      <a:noFill/>
                    </a:lnT>
                    <a:lnB>
                      <a:noFill/>
                    </a:lnB>
                    <a:solidFill>
                      <a:schemeClr val="tx2">
                        <a:lumMod val="50000"/>
                      </a:schemeClr>
                    </a:solidFill>
                  </a:tcPr>
                </a:tc>
              </a:tr>
              <a:tr h="338700">
                <a:tc>
                  <a:txBody>
                    <a:bodyPr/>
                    <a:lstStyle/>
                    <a:p>
                      <a:pPr indent="144145" algn="just">
                        <a:spcAft>
                          <a:spcPts val="0"/>
                        </a:spcAft>
                        <a:tabLst>
                          <a:tab pos="215900" algn="l"/>
                          <a:tab pos="431800" algn="l"/>
                        </a:tabLst>
                      </a:pPr>
                      <a:r>
                        <a:rPr lang="en-US" sz="1200">
                          <a:latin typeface="Times New Roman"/>
                          <a:ea typeface="Batang"/>
                        </a:rPr>
                        <a:t>P</a:t>
                      </a:r>
                      <a:r>
                        <a:rPr lang="en-US" sz="1200" baseline="-25000">
                          <a:latin typeface="Times New Roman"/>
                          <a:ea typeface="Batang"/>
                        </a:rPr>
                        <a:t>sleep</a:t>
                      </a:r>
                      <a:endParaRPr lang="en-US" sz="1200">
                        <a:latin typeface="Times New Roman"/>
                        <a:ea typeface="Batang"/>
                      </a:endParaRP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Fraction of cells that enter G0 phase following mitosis </a:t>
                      </a:r>
                    </a:p>
                  </a:txBody>
                  <a:tcPr marL="68580" marR="68580" marT="0" marB="0">
                    <a:lnL>
                      <a:noFill/>
                    </a:lnL>
                    <a:lnR>
                      <a:noFill/>
                    </a:lnR>
                    <a:lnT>
                      <a:noFill/>
                    </a:lnT>
                    <a:lnB>
                      <a:noFill/>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0.2</a:t>
                      </a:r>
                    </a:p>
                  </a:txBody>
                  <a:tcPr marL="68580" marR="68580" marT="0" marB="0">
                    <a:lnL>
                      <a:noFill/>
                    </a:lnL>
                    <a:lnR>
                      <a:noFill/>
                    </a:lnR>
                    <a:lnT>
                      <a:noFill/>
                    </a:lnT>
                    <a:lnB>
                      <a:noFill/>
                    </a:lnB>
                    <a:solidFill>
                      <a:schemeClr val="tx2">
                        <a:lumMod val="50000"/>
                      </a:schemeClr>
                    </a:solidFill>
                  </a:tcPr>
                </a:tc>
              </a:tr>
              <a:tr h="338700">
                <a:tc>
                  <a:txBody>
                    <a:bodyPr/>
                    <a:lstStyle/>
                    <a:p>
                      <a:pPr indent="144145" algn="just">
                        <a:spcAft>
                          <a:spcPts val="0"/>
                        </a:spcAft>
                        <a:tabLst>
                          <a:tab pos="215900" algn="l"/>
                          <a:tab pos="431800" algn="l"/>
                        </a:tabLst>
                      </a:pPr>
                      <a:r>
                        <a:rPr lang="en-US" sz="1200">
                          <a:latin typeface="Times New Roman"/>
                          <a:ea typeface="Batang"/>
                        </a:rPr>
                        <a:t>P</a:t>
                      </a:r>
                      <a:r>
                        <a:rPr lang="en-US" sz="1200" baseline="-25000">
                          <a:latin typeface="Times New Roman"/>
                          <a:ea typeface="Batang"/>
                        </a:rPr>
                        <a:t>sym</a:t>
                      </a:r>
                      <a:endParaRPr lang="en-US" sz="1200">
                        <a:latin typeface="Times New Roman"/>
                        <a:ea typeface="Batang"/>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solidFill>
                      <a:schemeClr val="tx2">
                        <a:lumMod val="50000"/>
                      </a:schemeClr>
                    </a:solidFill>
                  </a:tcPr>
                </a:tc>
                <a:tc>
                  <a:txBody>
                    <a:bodyPr/>
                    <a:lstStyle/>
                    <a:p>
                      <a:pPr indent="144145" algn="just">
                        <a:spcAft>
                          <a:spcPts val="0"/>
                        </a:spcAft>
                        <a:tabLst>
                          <a:tab pos="215900" algn="l"/>
                          <a:tab pos="431800" algn="l"/>
                        </a:tabLst>
                      </a:pPr>
                      <a:r>
                        <a:rPr lang="en-US" sz="1200">
                          <a:latin typeface="Times New Roman"/>
                          <a:ea typeface="Batang"/>
                        </a:rPr>
                        <a:t>Fraction of stem cells that perform symmetric division</a:t>
                      </a:r>
                    </a:p>
                  </a:txBody>
                  <a:tcPr marL="68580" marR="68580" marT="0" marB="0">
                    <a:lnL>
                      <a:noFill/>
                    </a:lnL>
                    <a:lnR>
                      <a:noFill/>
                    </a:lnR>
                    <a:lnT>
                      <a:noFill/>
                    </a:lnT>
                    <a:lnB w="19050" cap="flat" cmpd="dbl" algn="ctr">
                      <a:solidFill>
                        <a:srgbClr val="000000"/>
                      </a:solidFill>
                      <a:prstDash val="solid"/>
                      <a:round/>
                      <a:headEnd type="none" w="med" len="med"/>
                      <a:tailEnd type="none" w="med" len="med"/>
                    </a:lnB>
                    <a:solidFill>
                      <a:schemeClr val="tx2">
                        <a:lumMod val="50000"/>
                      </a:schemeClr>
                    </a:solidFill>
                  </a:tcPr>
                </a:tc>
                <a:tc>
                  <a:txBody>
                    <a:bodyPr/>
                    <a:lstStyle/>
                    <a:p>
                      <a:pPr indent="144145" algn="just">
                        <a:spcAft>
                          <a:spcPts val="0"/>
                        </a:spcAft>
                        <a:tabLst>
                          <a:tab pos="215900" algn="l"/>
                          <a:tab pos="431800" algn="l"/>
                        </a:tabLst>
                      </a:pPr>
                      <a:r>
                        <a:rPr lang="en-US" sz="1200" dirty="0">
                          <a:latin typeface="Times New Roman"/>
                          <a:ea typeface="Batang"/>
                        </a:rPr>
                        <a:t>0.3-1</a:t>
                      </a:r>
                    </a:p>
                  </a:txBody>
                  <a:tcPr marL="68580" marR="68580" marT="0" marB="0">
                    <a:lnL>
                      <a:noFill/>
                    </a:lnL>
                    <a:lnR>
                      <a:noFill/>
                    </a:lnR>
                    <a:lnT>
                      <a:noFill/>
                    </a:lnT>
                    <a:lnB w="19050" cap="flat" cmpd="dbl" algn="ctr">
                      <a:solidFill>
                        <a:srgbClr val="000000"/>
                      </a:solidFill>
                      <a:prstDash val="solid"/>
                      <a:round/>
                      <a:headEnd type="none" w="med" len="med"/>
                      <a:tailEnd type="none" w="med" len="med"/>
                    </a:lnB>
                    <a:solidFill>
                      <a:schemeClr val="tx2">
                        <a:lumMod val="50000"/>
                      </a:schemeClr>
                    </a:solidFill>
                  </a:tcPr>
                </a:tc>
              </a:tr>
            </a:tbl>
          </a:graphicData>
        </a:graphic>
      </p:graphicFrame>
      <p:sp>
        <p:nvSpPr>
          <p:cNvPr id="2049" name="Rectangle 1"/>
          <p:cNvSpPr>
            <a:spLocks noChangeArrowheads="1"/>
          </p:cNvSpPr>
          <p:nvPr/>
        </p:nvSpPr>
        <p:spPr bwMode="auto">
          <a:xfrm>
            <a:off x="285720" y="285728"/>
            <a:ext cx="8609408"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44463" algn="ctr" defTabSz="914400" rtl="0" eaLnBrk="0" fontAlgn="base" latinLnBrk="0" hangingPunct="0">
              <a:lnSpc>
                <a:spcPct val="100000"/>
              </a:lnSpc>
              <a:spcBef>
                <a:spcPct val="0"/>
              </a:spcBef>
              <a:spcAft>
                <a:spcPct val="0"/>
              </a:spcAft>
              <a:buClrTx/>
              <a:buSzTx/>
              <a:buFontTx/>
              <a:buNone/>
              <a:tabLst>
                <a:tab pos="215900" algn="l"/>
                <a:tab pos="431800" algn="l"/>
              </a:tabLst>
            </a:pPr>
            <a:r>
              <a:rPr kumimoji="0" lang="en-US" sz="2400" b="0" i="0" u="none" strike="noStrike" cap="none" normalizeH="0" baseline="0" dirty="0" smtClean="0">
                <a:ln>
                  <a:noFill/>
                </a:ln>
                <a:solidFill>
                  <a:srgbClr val="FFFF00"/>
                </a:solidFill>
                <a:effectLst/>
                <a:latin typeface="Arial Rounded MT Bold" pitchFamily="34" charset="0"/>
                <a:ea typeface="Batang" pitchFamily="18" charset="-127"/>
                <a:cs typeface="Times New Roman" pitchFamily="18" charset="0"/>
              </a:rPr>
              <a:t>Table 1 Model parameter values used in Fig. 4 and Fig.5 </a:t>
            </a:r>
            <a:endParaRPr kumimoji="0" lang="en-US" sz="2400" b="0" i="0" u="none" strike="noStrike" cap="none" normalizeH="0" baseline="0" dirty="0" smtClean="0">
              <a:ln>
                <a:noFill/>
              </a:ln>
              <a:solidFill>
                <a:srgbClr val="FFFF00"/>
              </a:solidFill>
              <a:effectLst/>
              <a:latin typeface="Arial Rounded MT Bold" pitchFamily="34" charset="0"/>
              <a:cs typeface="Arial" pitchFamily="34" charset="0"/>
            </a:endParaRPr>
          </a:p>
          <a:p>
            <a:pPr marL="0" marR="0" lvl="0" indent="144463" algn="ctr" defTabSz="914400" rtl="0" eaLnBrk="0" fontAlgn="base" latinLnBrk="0" hangingPunct="0">
              <a:lnSpc>
                <a:spcPct val="100000"/>
              </a:lnSpc>
              <a:spcBef>
                <a:spcPct val="0"/>
              </a:spcBef>
              <a:spcAft>
                <a:spcPct val="0"/>
              </a:spcAft>
              <a:buClrTx/>
              <a:buSzTx/>
              <a:buFontTx/>
              <a:buNone/>
              <a:tabLst>
                <a:tab pos="215900" algn="l"/>
                <a:tab pos="431800" algn="l"/>
              </a:tabLst>
            </a:pPr>
            <a:endParaRPr kumimoji="0" lang="en-US" sz="24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14356"/>
            <a:ext cx="8229600" cy="5768997"/>
          </a:xfrm>
        </p:spPr>
        <p:txBody>
          <a:bodyPr>
            <a:normAutofit fontScale="92500" lnSpcReduction="20000"/>
          </a:bodyPr>
          <a:lstStyle/>
          <a:p>
            <a:r>
              <a:rPr lang="en-US" dirty="0"/>
              <a:t>In order to demonstrate the potential of the latest versions of the models the </a:t>
            </a:r>
            <a:r>
              <a:rPr lang="en-US" dirty="0">
                <a:solidFill>
                  <a:srgbClr val="FF0000"/>
                </a:solidFill>
              </a:rPr>
              <a:t>effect of symmetric stem cell division probability </a:t>
            </a:r>
            <a:r>
              <a:rPr lang="en-US" dirty="0"/>
              <a:t>on the </a:t>
            </a:r>
            <a:r>
              <a:rPr lang="en-US" dirty="0">
                <a:solidFill>
                  <a:srgbClr val="FF0000"/>
                </a:solidFill>
              </a:rPr>
              <a:t>cellular constitution </a:t>
            </a:r>
            <a:r>
              <a:rPr lang="en-US" dirty="0"/>
              <a:t>of an </a:t>
            </a:r>
            <a:r>
              <a:rPr lang="en-US" dirty="0" err="1">
                <a:solidFill>
                  <a:srgbClr val="FF0000"/>
                </a:solidFill>
              </a:rPr>
              <a:t>imageable</a:t>
            </a:r>
            <a:r>
              <a:rPr lang="en-US" dirty="0">
                <a:solidFill>
                  <a:srgbClr val="FF0000"/>
                </a:solidFill>
              </a:rPr>
              <a:t>  breast cancer </a:t>
            </a:r>
            <a:r>
              <a:rPr lang="en-US" dirty="0" err="1">
                <a:solidFill>
                  <a:srgbClr val="FF0000"/>
                </a:solidFill>
              </a:rPr>
              <a:t>tumour</a:t>
            </a:r>
            <a:r>
              <a:rPr lang="en-US" dirty="0"/>
              <a:t> has been studied </a:t>
            </a:r>
            <a:r>
              <a:rPr lang="en-US" i="1" dirty="0">
                <a:solidFill>
                  <a:srgbClr val="FF0000"/>
                </a:solidFill>
              </a:rPr>
              <a:t>in </a:t>
            </a:r>
            <a:r>
              <a:rPr lang="en-US" i="1" dirty="0" err="1" smtClean="0">
                <a:solidFill>
                  <a:srgbClr val="FF0000"/>
                </a:solidFill>
              </a:rPr>
              <a:t>silico</a:t>
            </a:r>
            <a:r>
              <a:rPr lang="en-US" dirty="0" smtClean="0"/>
              <a:t> </a:t>
            </a:r>
          </a:p>
          <a:p>
            <a:r>
              <a:rPr lang="en-US" dirty="0" smtClean="0"/>
              <a:t>The </a:t>
            </a:r>
            <a:r>
              <a:rPr lang="en-US" dirty="0">
                <a:solidFill>
                  <a:srgbClr val="FF0000"/>
                </a:solidFill>
              </a:rPr>
              <a:t>diameter </a:t>
            </a:r>
            <a:r>
              <a:rPr lang="en-US" dirty="0"/>
              <a:t>of the spherical macroscopically homogeneous </a:t>
            </a:r>
            <a:r>
              <a:rPr lang="en-US" dirty="0" err="1"/>
              <a:t>tumour</a:t>
            </a:r>
            <a:r>
              <a:rPr lang="en-US" dirty="0"/>
              <a:t> has been assumed 12 mm. </a:t>
            </a:r>
            <a:endParaRPr lang="en-US" dirty="0" smtClean="0"/>
          </a:p>
          <a:p>
            <a:r>
              <a:rPr lang="en-US" dirty="0" smtClean="0"/>
              <a:t>A </a:t>
            </a:r>
            <a:r>
              <a:rPr lang="en-US" dirty="0"/>
              <a:t>number of code executions have been performed with </a:t>
            </a:r>
            <a:r>
              <a:rPr lang="en-US" dirty="0">
                <a:solidFill>
                  <a:srgbClr val="FF0000"/>
                </a:solidFill>
              </a:rPr>
              <a:t>variable symmetric division probability</a:t>
            </a:r>
            <a:r>
              <a:rPr lang="en-US" dirty="0"/>
              <a:t> (or fraction)  ranging from 0.3 to 1 and for three values of the </a:t>
            </a:r>
            <a:r>
              <a:rPr lang="en-US" dirty="0">
                <a:solidFill>
                  <a:srgbClr val="FF0000"/>
                </a:solidFill>
              </a:rPr>
              <a:t>cell cycle duration </a:t>
            </a:r>
            <a:r>
              <a:rPr lang="en-US" dirty="0"/>
              <a:t>30h, 60h and 90h.</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697559"/>
          </a:xfrm>
        </p:spPr>
        <p:txBody>
          <a:bodyPr/>
          <a:lstStyle/>
          <a:p>
            <a:r>
              <a:rPr lang="en-US" dirty="0" smtClean="0"/>
              <a:t>Cell </a:t>
            </a:r>
            <a:r>
              <a:rPr lang="en-US" dirty="0">
                <a:solidFill>
                  <a:srgbClr val="FF0000"/>
                </a:solidFill>
              </a:rPr>
              <a:t>cycle durations </a:t>
            </a:r>
            <a:r>
              <a:rPr lang="en-US" dirty="0"/>
              <a:t>lie within the </a:t>
            </a:r>
            <a:r>
              <a:rPr lang="en-US" dirty="0" smtClean="0"/>
              <a:t>interval reported in literature </a:t>
            </a:r>
          </a:p>
          <a:p>
            <a:r>
              <a:rPr lang="en-US" dirty="0" smtClean="0"/>
              <a:t>The </a:t>
            </a:r>
            <a:r>
              <a:rPr lang="en-US" dirty="0">
                <a:solidFill>
                  <a:srgbClr val="FF0000"/>
                </a:solidFill>
              </a:rPr>
              <a:t>values of the code input parameters </a:t>
            </a:r>
            <a:r>
              <a:rPr lang="en-US" dirty="0"/>
              <a:t>are included  in Table </a:t>
            </a:r>
            <a:r>
              <a:rPr lang="en-US" dirty="0" smtClean="0"/>
              <a:t>1 </a:t>
            </a:r>
          </a:p>
          <a:p>
            <a:r>
              <a:rPr lang="en-US" dirty="0" smtClean="0"/>
              <a:t>Fig</a:t>
            </a:r>
            <a:r>
              <a:rPr lang="en-US" dirty="0"/>
              <a:t>. 4  depicts the </a:t>
            </a:r>
            <a:r>
              <a:rPr lang="en-US" dirty="0">
                <a:solidFill>
                  <a:srgbClr val="FF0000"/>
                </a:solidFill>
              </a:rPr>
              <a:t>variation of the relative population</a:t>
            </a:r>
            <a:r>
              <a:rPr lang="en-US" dirty="0"/>
              <a:t> of the </a:t>
            </a:r>
            <a:r>
              <a:rPr lang="en-US" dirty="0">
                <a:solidFill>
                  <a:srgbClr val="FF0000"/>
                </a:solidFill>
              </a:rPr>
              <a:t>proliferating stem cells </a:t>
            </a:r>
            <a:r>
              <a:rPr lang="en-US" dirty="0"/>
              <a:t>(expressed as a fraction of the total number of cells) as a function of the </a:t>
            </a:r>
            <a:r>
              <a:rPr lang="en-US" dirty="0">
                <a:solidFill>
                  <a:srgbClr val="FF0000"/>
                </a:solidFill>
              </a:rPr>
              <a:t>symmetric division </a:t>
            </a:r>
            <a:r>
              <a:rPr lang="en-US" dirty="0" err="1">
                <a:solidFill>
                  <a:srgbClr val="FF0000"/>
                </a:solidFill>
              </a:rPr>
              <a:t>probabily</a:t>
            </a:r>
            <a:r>
              <a:rPr lang="en-US" dirty="0"/>
              <a:t> (fraction) for variable cell cycle duration.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428604"/>
            <a:ext cx="8229600" cy="1143000"/>
          </a:xfrm>
        </p:spPr>
        <p:txBody>
          <a:bodyPr>
            <a:normAutofit fontScale="90000"/>
          </a:bodyPr>
          <a:lstStyle/>
          <a:p>
            <a:r>
              <a:rPr lang="en-US" sz="2700" dirty="0"/>
              <a:t>Fig. 4. Simulated dependence of the relative proliferating stem cell population on the symmetric division probability (fraction) and the cell cycle duration (</a:t>
            </a:r>
            <a:r>
              <a:rPr lang="en-US" sz="2700" dirty="0" err="1"/>
              <a:t>Tc</a:t>
            </a:r>
            <a:r>
              <a:rPr lang="en-US" sz="2700" dirty="0"/>
              <a:t>) </a:t>
            </a:r>
            <a:r>
              <a:rPr lang="en-US" dirty="0"/>
              <a:t/>
            </a:r>
            <a:br>
              <a:rPr lang="en-US" dirty="0"/>
            </a:br>
            <a:endParaRPr lang="en-US" dirty="0"/>
          </a:p>
        </p:txBody>
      </p:sp>
      <p:pic>
        <p:nvPicPr>
          <p:cNvPr id="4" name="Content Placeholder 3"/>
          <p:cNvPicPr>
            <a:picLocks noGrp="1"/>
          </p:cNvPicPr>
          <p:nvPr>
            <p:ph idx="1"/>
          </p:nvPr>
        </p:nvPicPr>
        <p:blipFill>
          <a:blip r:embed="rId3"/>
          <a:srcRect/>
          <a:stretch>
            <a:fillRect/>
          </a:stretch>
        </p:blipFill>
        <p:spPr bwMode="auto">
          <a:xfrm>
            <a:off x="276196" y="1495412"/>
            <a:ext cx="8715404" cy="5286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000108"/>
            <a:ext cx="8229600" cy="5143536"/>
          </a:xfrm>
        </p:spPr>
        <p:txBody>
          <a:bodyPr>
            <a:normAutofit fontScale="85000" lnSpcReduction="10000"/>
          </a:bodyPr>
          <a:lstStyle/>
          <a:p>
            <a:r>
              <a:rPr lang="en-US" dirty="0"/>
              <a:t>The graphs reveal that an </a:t>
            </a:r>
            <a:r>
              <a:rPr lang="en-US" dirty="0">
                <a:solidFill>
                  <a:srgbClr val="FF0000"/>
                </a:solidFill>
              </a:rPr>
              <a:t>increase in the parameter </a:t>
            </a:r>
            <a:r>
              <a:rPr lang="en-US" dirty="0" err="1">
                <a:solidFill>
                  <a:srgbClr val="FF0000"/>
                </a:solidFill>
              </a:rPr>
              <a:t>Psym</a:t>
            </a:r>
            <a:r>
              <a:rPr lang="en-US" dirty="0">
                <a:solidFill>
                  <a:srgbClr val="FF0000"/>
                </a:solidFill>
              </a:rPr>
              <a:t> </a:t>
            </a:r>
            <a:r>
              <a:rPr lang="en-US" dirty="0"/>
              <a:t>leads to an </a:t>
            </a:r>
            <a:r>
              <a:rPr lang="en-US" dirty="0">
                <a:solidFill>
                  <a:srgbClr val="FF0000"/>
                </a:solidFill>
              </a:rPr>
              <a:t>increase in the fraction of the stem cells</a:t>
            </a:r>
            <a:r>
              <a:rPr lang="en-US" dirty="0"/>
              <a:t> in the </a:t>
            </a:r>
            <a:r>
              <a:rPr lang="en-US" dirty="0" err="1"/>
              <a:t>tumour</a:t>
            </a:r>
            <a:r>
              <a:rPr lang="en-US" dirty="0"/>
              <a:t>.  </a:t>
            </a:r>
            <a:endParaRPr lang="en-US" dirty="0" smtClean="0"/>
          </a:p>
          <a:p>
            <a:r>
              <a:rPr lang="en-US" dirty="0" smtClean="0"/>
              <a:t>This </a:t>
            </a:r>
            <a:r>
              <a:rPr lang="en-US" dirty="0"/>
              <a:t>is explained by the fact that more and more stem cells are produced during </a:t>
            </a:r>
            <a:r>
              <a:rPr lang="en-US" dirty="0" smtClean="0"/>
              <a:t>mitoses </a:t>
            </a:r>
          </a:p>
          <a:p>
            <a:r>
              <a:rPr lang="en-US" dirty="0" smtClean="0"/>
              <a:t>The </a:t>
            </a:r>
            <a:r>
              <a:rPr lang="en-US" dirty="0">
                <a:solidFill>
                  <a:srgbClr val="FF0000"/>
                </a:solidFill>
              </a:rPr>
              <a:t>cell cycle duration </a:t>
            </a:r>
            <a:r>
              <a:rPr lang="en-US" dirty="0"/>
              <a:t>appears to play a </a:t>
            </a:r>
            <a:r>
              <a:rPr lang="en-US" dirty="0">
                <a:solidFill>
                  <a:srgbClr val="FF0000"/>
                </a:solidFill>
              </a:rPr>
              <a:t>rather limited role in the dependence  </a:t>
            </a:r>
            <a:r>
              <a:rPr lang="en-US" dirty="0"/>
              <a:t>under consideration</a:t>
            </a:r>
            <a:r>
              <a:rPr lang="en-US" dirty="0" smtClean="0"/>
              <a:t>.</a:t>
            </a:r>
          </a:p>
          <a:p>
            <a:r>
              <a:rPr lang="en-US" dirty="0" smtClean="0"/>
              <a:t>However</a:t>
            </a:r>
            <a:r>
              <a:rPr lang="en-US" dirty="0"/>
              <a:t>, </a:t>
            </a:r>
            <a:r>
              <a:rPr lang="en-US" dirty="0">
                <a:solidFill>
                  <a:srgbClr val="FF0000"/>
                </a:solidFill>
              </a:rPr>
              <a:t>larger cell cycle durations </a:t>
            </a:r>
            <a:r>
              <a:rPr lang="en-US" dirty="0"/>
              <a:t>tend to induce </a:t>
            </a:r>
            <a:r>
              <a:rPr lang="en-US" dirty="0">
                <a:solidFill>
                  <a:srgbClr val="FF0000"/>
                </a:solidFill>
              </a:rPr>
              <a:t>larger relative proliferating stem cell populations </a:t>
            </a:r>
            <a:r>
              <a:rPr lang="en-US" dirty="0"/>
              <a:t>within the </a:t>
            </a:r>
            <a:r>
              <a:rPr lang="en-US" dirty="0" err="1"/>
              <a:t>tumour</a:t>
            </a:r>
            <a:r>
              <a:rPr lang="en-US" dirty="0"/>
              <a:t> for a given symmetric division probability (fraction</a:t>
            </a:r>
            <a:r>
              <a:rPr lang="en-US" dirty="0" smtClean="0"/>
              <a:t>)</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229600" cy="1785918"/>
          </a:xfrm>
        </p:spPr>
        <p:txBody>
          <a:bodyPr>
            <a:normAutofit/>
          </a:bodyPr>
          <a:lstStyle/>
          <a:p>
            <a:r>
              <a:rPr lang="en-US" sz="2700" dirty="0"/>
              <a:t>Fig. 5. Simulated dependence of the relative proliferating limp (progenitor)  cell population on the symmetric division probability (fraction) and the cell cycle duration (</a:t>
            </a:r>
            <a:r>
              <a:rPr lang="en-US" sz="2700" dirty="0" err="1"/>
              <a:t>Tc</a:t>
            </a:r>
            <a:r>
              <a:rPr lang="en-US" sz="2700" dirty="0"/>
              <a:t>) </a:t>
            </a:r>
            <a:endParaRPr lang="en-US" dirty="0"/>
          </a:p>
        </p:txBody>
      </p:sp>
      <p:pic>
        <p:nvPicPr>
          <p:cNvPr id="4" name="Content Placeholder 3"/>
          <p:cNvPicPr>
            <a:picLocks noGrp="1"/>
          </p:cNvPicPr>
          <p:nvPr>
            <p:ph idx="1"/>
          </p:nvPr>
        </p:nvPicPr>
        <p:blipFill>
          <a:blip r:embed="rId3"/>
          <a:srcRect/>
          <a:stretch>
            <a:fillRect/>
          </a:stretch>
        </p:blipFill>
        <p:spPr bwMode="auto">
          <a:xfrm>
            <a:off x="214282" y="1785903"/>
            <a:ext cx="8643966" cy="50720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357430"/>
            <a:ext cx="8229600" cy="2714644"/>
          </a:xfrm>
        </p:spPr>
        <p:txBody>
          <a:bodyPr/>
          <a:lstStyle/>
          <a:p>
            <a:r>
              <a:rPr lang="en-US" dirty="0" smtClean="0"/>
              <a:t>According </a:t>
            </a:r>
            <a:r>
              <a:rPr lang="en-US" dirty="0"/>
              <a:t>to the </a:t>
            </a:r>
            <a:r>
              <a:rPr lang="en-US" dirty="0" smtClean="0"/>
              <a:t>graphs </a:t>
            </a:r>
            <a:r>
              <a:rPr lang="en-US" dirty="0"/>
              <a:t>the </a:t>
            </a:r>
            <a:r>
              <a:rPr lang="en-US" dirty="0">
                <a:solidFill>
                  <a:srgbClr val="FF0000"/>
                </a:solidFill>
              </a:rPr>
              <a:t>fraction of proliferating progenitor </a:t>
            </a:r>
            <a:r>
              <a:rPr lang="en-US" dirty="0"/>
              <a:t>(i.e. limp) cells exhibits an </a:t>
            </a:r>
            <a:r>
              <a:rPr lang="en-US" dirty="0">
                <a:solidFill>
                  <a:srgbClr val="FF0000"/>
                </a:solidFill>
              </a:rPr>
              <a:t>initial increase</a:t>
            </a:r>
            <a:r>
              <a:rPr lang="en-US" dirty="0"/>
              <a:t>, reaches a </a:t>
            </a:r>
            <a:r>
              <a:rPr lang="en-US" dirty="0">
                <a:solidFill>
                  <a:srgbClr val="FF0000"/>
                </a:solidFill>
              </a:rPr>
              <a:t>maximum </a:t>
            </a:r>
            <a:r>
              <a:rPr lang="en-US" dirty="0"/>
              <a:t>and then </a:t>
            </a:r>
            <a:r>
              <a:rPr lang="en-US" dirty="0" smtClean="0">
                <a:solidFill>
                  <a:srgbClr val="FF0000"/>
                </a:solidFill>
              </a:rPr>
              <a:t>decreases</a:t>
            </a:r>
            <a:r>
              <a:rPr lang="en-US" dirty="0" smtClean="0"/>
              <a:t> </a:t>
            </a:r>
            <a:endParaRPr lang="en-US" dirty="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fontScale="90000"/>
          </a:bodyPr>
          <a:lstStyle/>
          <a:p>
            <a:r>
              <a:rPr lang="en-US" b="1" cap="all" dirty="0">
                <a:solidFill>
                  <a:srgbClr val="FFFF00"/>
                </a:solidFill>
              </a:rPr>
              <a:t>INTRODUCTION </a:t>
            </a:r>
            <a:endParaRPr lang="en-US" b="1" dirty="0">
              <a:solidFill>
                <a:srgbClr val="FFFF00"/>
              </a:solidFill>
            </a:endParaRPr>
          </a:p>
        </p:txBody>
      </p:sp>
      <p:sp>
        <p:nvSpPr>
          <p:cNvPr id="3" name="Content Placeholder 2"/>
          <p:cNvSpPr>
            <a:spLocks noGrp="1"/>
          </p:cNvSpPr>
          <p:nvPr>
            <p:ph idx="1"/>
          </p:nvPr>
        </p:nvSpPr>
        <p:spPr/>
        <p:txBody>
          <a:bodyPr>
            <a:normAutofit/>
          </a:bodyPr>
          <a:lstStyle/>
          <a:p>
            <a:r>
              <a:rPr lang="en-US" dirty="0" smtClean="0"/>
              <a:t>Research </a:t>
            </a:r>
            <a:r>
              <a:rPr lang="en-US" dirty="0"/>
              <a:t>work </a:t>
            </a:r>
            <a:r>
              <a:rPr lang="en-US" dirty="0" smtClean="0"/>
              <a:t>to </a:t>
            </a:r>
            <a:r>
              <a:rPr lang="en-US" dirty="0"/>
              <a:t>model cancer from the </a:t>
            </a:r>
            <a:r>
              <a:rPr lang="en-US" i="1" dirty="0">
                <a:solidFill>
                  <a:srgbClr val="66FFFF"/>
                </a:solidFill>
              </a:rPr>
              <a:t>basic science</a:t>
            </a:r>
            <a:r>
              <a:rPr lang="en-US" dirty="0">
                <a:solidFill>
                  <a:srgbClr val="66FFFF"/>
                </a:solidFill>
              </a:rPr>
              <a:t> </a:t>
            </a:r>
            <a:r>
              <a:rPr lang="en-US" dirty="0"/>
              <a:t>perspective</a:t>
            </a:r>
            <a:r>
              <a:rPr lang="en-US" dirty="0" smtClean="0"/>
              <a:t>.</a:t>
            </a:r>
          </a:p>
          <a:p>
            <a:r>
              <a:rPr lang="en-US" dirty="0" smtClean="0">
                <a:solidFill>
                  <a:srgbClr val="FF0000"/>
                </a:solidFill>
              </a:rPr>
              <a:t>Bottom-up</a:t>
            </a:r>
            <a:r>
              <a:rPr lang="en-US" dirty="0" smtClean="0"/>
              <a:t> </a:t>
            </a:r>
            <a:r>
              <a:rPr lang="en-US" dirty="0"/>
              <a:t>integration of </a:t>
            </a:r>
            <a:r>
              <a:rPr lang="en-US" dirty="0" err="1"/>
              <a:t>multiscale</a:t>
            </a:r>
            <a:r>
              <a:rPr lang="en-US" dirty="0"/>
              <a:t> </a:t>
            </a:r>
            <a:r>
              <a:rPr lang="en-US" dirty="0" smtClean="0"/>
              <a:t>information:</a:t>
            </a:r>
          </a:p>
          <a:p>
            <a:pPr lvl="1"/>
            <a:r>
              <a:rPr lang="en-US" dirty="0" smtClean="0"/>
              <a:t>insight </a:t>
            </a:r>
            <a:r>
              <a:rPr lang="en-US" dirty="0"/>
              <a:t>into the </a:t>
            </a:r>
            <a:r>
              <a:rPr lang="en-US" dirty="0" err="1"/>
              <a:t>biomechanisms</a:t>
            </a:r>
            <a:r>
              <a:rPr lang="en-US" dirty="0"/>
              <a:t> constituting the </a:t>
            </a:r>
            <a:r>
              <a:rPr lang="en-US" i="1" dirty="0"/>
              <a:t>natural phenomenon </a:t>
            </a:r>
            <a:r>
              <a:rPr lang="en-US" dirty="0"/>
              <a:t>of cancer </a:t>
            </a:r>
            <a:endParaRPr lang="en-US" dirty="0" smtClean="0"/>
          </a:p>
          <a:p>
            <a:pPr lvl="1"/>
            <a:r>
              <a:rPr lang="en-US" dirty="0" smtClean="0"/>
              <a:t>formulating  new candidate generic </a:t>
            </a:r>
            <a:r>
              <a:rPr lang="en-US" dirty="0"/>
              <a:t>cancer treatment strategies </a:t>
            </a:r>
            <a:endParaRPr lang="en-US"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642918"/>
            <a:ext cx="8229600" cy="5768997"/>
          </a:xfrm>
        </p:spPr>
        <p:txBody>
          <a:bodyPr>
            <a:normAutofit fontScale="85000" lnSpcReduction="10000"/>
          </a:bodyPr>
          <a:lstStyle/>
          <a:p>
            <a:r>
              <a:rPr lang="en-GB" dirty="0" smtClean="0"/>
              <a:t>POSSIBLE EXPLANATION</a:t>
            </a:r>
            <a:endParaRPr lang="en-US" dirty="0" smtClean="0"/>
          </a:p>
          <a:p>
            <a:r>
              <a:rPr lang="en-US" dirty="0" smtClean="0"/>
              <a:t>Limp (progenitor) cells </a:t>
            </a:r>
            <a:r>
              <a:rPr lang="en-US" dirty="0"/>
              <a:t>derive from the </a:t>
            </a:r>
            <a:r>
              <a:rPr lang="en-US" dirty="0">
                <a:solidFill>
                  <a:srgbClr val="FF0000"/>
                </a:solidFill>
              </a:rPr>
              <a:t>asymmetric division of stem cells</a:t>
            </a:r>
            <a:r>
              <a:rPr lang="en-US" dirty="0"/>
              <a:t> and their population depends on the product of </a:t>
            </a:r>
            <a:r>
              <a:rPr lang="en-US" dirty="0">
                <a:solidFill>
                  <a:srgbClr val="FF0000"/>
                </a:solidFill>
              </a:rPr>
              <a:t>two competitive factors</a:t>
            </a:r>
            <a:r>
              <a:rPr lang="en-US" dirty="0"/>
              <a:t>: the </a:t>
            </a:r>
            <a:r>
              <a:rPr lang="en-US" dirty="0">
                <a:solidFill>
                  <a:srgbClr val="FF0000"/>
                </a:solidFill>
              </a:rPr>
              <a:t>number of stem cells </a:t>
            </a:r>
            <a:r>
              <a:rPr lang="en-US" dirty="0"/>
              <a:t>and the </a:t>
            </a:r>
            <a:r>
              <a:rPr lang="en-US" dirty="0">
                <a:solidFill>
                  <a:srgbClr val="FF0000"/>
                </a:solidFill>
              </a:rPr>
              <a:t>asymmetric division </a:t>
            </a:r>
            <a:r>
              <a:rPr lang="en-US" dirty="0" smtClean="0">
                <a:solidFill>
                  <a:srgbClr val="FF0000"/>
                </a:solidFill>
              </a:rPr>
              <a:t>fraction  </a:t>
            </a:r>
          </a:p>
          <a:p>
            <a:r>
              <a:rPr lang="en-US" dirty="0" smtClean="0"/>
              <a:t>The </a:t>
            </a:r>
            <a:r>
              <a:rPr lang="en-US" dirty="0">
                <a:solidFill>
                  <a:srgbClr val="FF0000"/>
                </a:solidFill>
              </a:rPr>
              <a:t>combination of these two factors </a:t>
            </a:r>
            <a:r>
              <a:rPr lang="en-US" dirty="0"/>
              <a:t>leads to the observed </a:t>
            </a:r>
            <a:r>
              <a:rPr lang="en-US" dirty="0" err="1"/>
              <a:t>behaviour</a:t>
            </a:r>
            <a:r>
              <a:rPr lang="en-US" dirty="0"/>
              <a:t> of the limp cell relative population as a function of the symmetric division </a:t>
            </a:r>
            <a:r>
              <a:rPr lang="en-US" dirty="0" smtClean="0"/>
              <a:t>fraction</a:t>
            </a:r>
          </a:p>
          <a:p>
            <a:r>
              <a:rPr lang="en-US" dirty="0" smtClean="0"/>
              <a:t>An </a:t>
            </a:r>
            <a:r>
              <a:rPr lang="en-US" dirty="0">
                <a:solidFill>
                  <a:srgbClr val="FF0000"/>
                </a:solidFill>
              </a:rPr>
              <a:t>increase of the cell cycle duration </a:t>
            </a:r>
            <a:r>
              <a:rPr lang="en-US" dirty="0"/>
              <a:t>leads to an </a:t>
            </a:r>
            <a:r>
              <a:rPr lang="en-US" dirty="0">
                <a:solidFill>
                  <a:srgbClr val="FF0000"/>
                </a:solidFill>
              </a:rPr>
              <a:t>increase of the limp cell category populations </a:t>
            </a:r>
            <a:r>
              <a:rPr lang="en-US" dirty="0"/>
              <a:t>as they live for a longer period before they become terminally </a:t>
            </a:r>
            <a:r>
              <a:rPr lang="en-US" dirty="0" smtClean="0"/>
              <a:t>differentiated</a:t>
            </a:r>
            <a:endParaRPr lang="en-US" dirty="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643182"/>
            <a:ext cx="8229600" cy="1143000"/>
          </a:xfrm>
        </p:spPr>
        <p:txBody>
          <a:bodyPr/>
          <a:lstStyle/>
          <a:p>
            <a:r>
              <a:rPr lang="en-GB" dirty="0" smtClean="0">
                <a:solidFill>
                  <a:srgbClr val="FFFF00"/>
                </a:solidFill>
              </a:rPr>
              <a:t>C. ACGT: BREAST CANCER – RESPONSE TO TREATMENT</a:t>
            </a:r>
            <a:endParaRPr lang="en-US" dirty="0">
              <a:solidFill>
                <a:srgbClr val="FFFF00"/>
              </a:solidFill>
            </a:endParaRPr>
          </a:p>
        </p:txBody>
      </p:sp>
      <p:sp>
        <p:nvSpPr>
          <p:cNvPr id="4" name="Date Placeholder 3"/>
          <p:cNvSpPr>
            <a:spLocks noGrp="1"/>
          </p:cNvSpPr>
          <p:nvPr>
            <p:ph type="dt" sz="half" idx="10"/>
          </p:nvPr>
        </p:nvSpPr>
        <p:spPr/>
        <p:txBody>
          <a:bodyPr/>
          <a:lstStyle/>
          <a:p>
            <a:endParaRPr lang="en-US" smtClean="0"/>
          </a:p>
          <a:p>
            <a:endParaRPr lang="en-US" smtClean="0"/>
          </a:p>
          <a:p>
            <a:endParaRPr lang="en-US" smtClean="0"/>
          </a:p>
          <a:p>
            <a:endParaRPr lang="en-US" smtClean="0"/>
          </a:p>
          <a:p>
            <a:endParaRPr lang="en-US" smtClean="0"/>
          </a:p>
          <a:p>
            <a:r>
              <a:rPr lang="en-GB" smtClean="0"/>
              <a:t>14-16 Sept. 2009</a:t>
            </a:r>
            <a:endParaRPr lang="en-US" dirty="0"/>
          </a:p>
        </p:txBody>
      </p:sp>
      <p:sp>
        <p:nvSpPr>
          <p:cNvPr id="5" name="Slide Number Placeholder 4"/>
          <p:cNvSpPr>
            <a:spLocks noGrp="1"/>
          </p:cNvSpPr>
          <p:nvPr>
            <p:ph type="sldNum" sz="quarter" idx="11"/>
          </p:nvPr>
        </p:nvSpPr>
        <p:spPr/>
        <p:txBody>
          <a:bodyPr/>
          <a:lstStyle/>
          <a:p>
            <a:fld id="{89D3BDE2-1900-4605-A6EF-018350F49A3C}" type="slidenum">
              <a:rPr lang="el-GR" smtClean="0"/>
              <a:pPr/>
              <a:t>41</a:t>
            </a:fld>
            <a:endParaRPr lang="el-GR"/>
          </a:p>
        </p:txBody>
      </p:sp>
      <p:sp>
        <p:nvSpPr>
          <p:cNvPr id="6" name="Footer Placeholder 5"/>
          <p:cNvSpPr>
            <a:spLocks noGrp="1"/>
          </p:cNvSpPr>
          <p:nvPr>
            <p:ph type="ftr" sz="quarter" idx="12"/>
          </p:nvPr>
        </p:nvSpPr>
        <p:spPr/>
        <p:txBody>
          <a:bodyPr/>
          <a:lstStyle/>
          <a:p>
            <a:r>
              <a:rPr lang="en-GB" smtClean="0"/>
              <a:t>G.S.S. ACGT Sapporo Meeting, 14-16 Sept. 2009</a:t>
            </a:r>
            <a:endParaRPr lang="el-GR"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653660CC-06DA-4B5C-98D7-0D8BC8513252}" type="slidenum">
              <a:rPr lang="el-GR"/>
              <a:pPr/>
              <a:t>42</a:t>
            </a:fld>
            <a:endParaRPr lang="el-GR"/>
          </a:p>
        </p:txBody>
      </p:sp>
      <p:sp>
        <p:nvSpPr>
          <p:cNvPr id="1004546" name="Rectangle 2"/>
          <p:cNvSpPr>
            <a:spLocks noGrp="1" noRot="1" noChangeArrowheads="1"/>
          </p:cNvSpPr>
          <p:nvPr>
            <p:ph type="title"/>
          </p:nvPr>
        </p:nvSpPr>
        <p:spPr/>
        <p:txBody>
          <a:bodyPr/>
          <a:lstStyle/>
          <a:p>
            <a:r>
              <a:rPr lang="el-GR">
                <a:solidFill>
                  <a:srgbClr val="FFFF00"/>
                </a:solidFill>
              </a:rPr>
              <a:t>Therapeutic </a:t>
            </a:r>
            <a:r>
              <a:rPr lang="en-US">
                <a:solidFill>
                  <a:srgbClr val="FFFF00"/>
                </a:solidFill>
              </a:rPr>
              <a:t>S</a:t>
            </a:r>
            <a:r>
              <a:rPr lang="el-GR">
                <a:solidFill>
                  <a:srgbClr val="FFFF00"/>
                </a:solidFill>
              </a:rPr>
              <a:t>cheme </a:t>
            </a:r>
            <a:r>
              <a:rPr lang="en-US">
                <a:solidFill>
                  <a:srgbClr val="FFFF00"/>
                </a:solidFill>
              </a:rPr>
              <a:t>S</a:t>
            </a:r>
            <a:r>
              <a:rPr lang="el-GR">
                <a:solidFill>
                  <a:srgbClr val="FFFF00"/>
                </a:solidFill>
              </a:rPr>
              <a:t>imulated</a:t>
            </a:r>
          </a:p>
        </p:txBody>
      </p:sp>
      <p:sp>
        <p:nvSpPr>
          <p:cNvPr id="1004547" name="Rectangle 3"/>
          <p:cNvSpPr>
            <a:spLocks noGrp="1" noChangeArrowheads="1"/>
          </p:cNvSpPr>
          <p:nvPr>
            <p:ph type="body" idx="1"/>
          </p:nvPr>
        </p:nvSpPr>
        <p:spPr>
          <a:xfrm>
            <a:off x="755650" y="1557338"/>
            <a:ext cx="7693025" cy="1800225"/>
          </a:xfrm>
        </p:spPr>
        <p:txBody>
          <a:bodyPr/>
          <a:lstStyle/>
          <a:p>
            <a:pPr>
              <a:lnSpc>
                <a:spcPct val="80000"/>
              </a:lnSpc>
            </a:pPr>
            <a:r>
              <a:rPr lang="en-US" sz="2400" b="1" dirty="0" err="1" smtClean="0">
                <a:solidFill>
                  <a:srgbClr val="CCFFFF"/>
                </a:solidFill>
              </a:rPr>
              <a:t>Epirubicin</a:t>
            </a:r>
            <a:r>
              <a:rPr lang="en-US" sz="2400" b="1" dirty="0" smtClean="0">
                <a:solidFill>
                  <a:srgbClr val="CCFFFF"/>
                </a:solidFill>
              </a:rPr>
              <a:t> Dose</a:t>
            </a:r>
            <a:r>
              <a:rPr lang="en-US" sz="2400" b="1" dirty="0">
                <a:solidFill>
                  <a:srgbClr val="CCFFFF"/>
                </a:solidFill>
              </a:rPr>
              <a:t>:</a:t>
            </a:r>
            <a:r>
              <a:rPr lang="en-US" sz="2400" dirty="0">
                <a:solidFill>
                  <a:schemeClr val="accent1"/>
                </a:solidFill>
              </a:rPr>
              <a:t> </a:t>
            </a:r>
            <a:r>
              <a:rPr lang="el-GR" sz="2400" dirty="0" smtClean="0">
                <a:latin typeface="Palatino Linotype" pitchFamily="18" charset="0"/>
              </a:rPr>
              <a:t>100</a:t>
            </a:r>
            <a:r>
              <a:rPr lang="en-GB" sz="2400" dirty="0" smtClean="0">
                <a:latin typeface="Palatino Linotype" pitchFamily="18" charset="0"/>
              </a:rPr>
              <a:t> </a:t>
            </a:r>
            <a:r>
              <a:rPr lang="en-US" sz="2400" dirty="0" smtClean="0"/>
              <a:t>mg/m</a:t>
            </a:r>
            <a:r>
              <a:rPr lang="en-US" sz="2400" baseline="30000" dirty="0" smtClean="0"/>
              <a:t>2</a:t>
            </a:r>
            <a:endParaRPr lang="en-US" sz="2400" b="1" dirty="0">
              <a:solidFill>
                <a:schemeClr val="accent1"/>
              </a:solidFill>
            </a:endParaRPr>
          </a:p>
          <a:p>
            <a:pPr>
              <a:lnSpc>
                <a:spcPct val="80000"/>
              </a:lnSpc>
            </a:pPr>
            <a:r>
              <a:rPr lang="en-US" sz="2400" b="1" dirty="0">
                <a:solidFill>
                  <a:srgbClr val="CCFFFF"/>
                </a:solidFill>
              </a:rPr>
              <a:t>Therapeutic scheme</a:t>
            </a:r>
            <a:r>
              <a:rPr lang="en-US" sz="2400" b="1" dirty="0">
                <a:solidFill>
                  <a:schemeClr val="accent1"/>
                </a:solidFill>
              </a:rPr>
              <a:t>: </a:t>
            </a:r>
          </a:p>
          <a:p>
            <a:pPr>
              <a:lnSpc>
                <a:spcPct val="80000"/>
              </a:lnSpc>
              <a:buFont typeface="Wingdings" pitchFamily="2" charset="2"/>
              <a:buNone/>
            </a:pPr>
            <a:r>
              <a:rPr lang="en-US" sz="2400" dirty="0"/>
              <a:t>	Bolus administration every </a:t>
            </a:r>
            <a:r>
              <a:rPr lang="en-US" sz="2400" dirty="0" smtClean="0"/>
              <a:t>3weeks - repeated </a:t>
            </a:r>
            <a:r>
              <a:rPr lang="en-US" sz="2400" dirty="0"/>
              <a:t>4 times (Administration at times </a:t>
            </a:r>
            <a:r>
              <a:rPr lang="en-US" sz="2400" dirty="0" smtClean="0"/>
              <a:t>0 h</a:t>
            </a:r>
            <a:r>
              <a:rPr lang="en-US" sz="2400" dirty="0"/>
              <a:t>, </a:t>
            </a:r>
            <a:r>
              <a:rPr lang="en-US" sz="2400" dirty="0" smtClean="0"/>
              <a:t>504 h</a:t>
            </a:r>
            <a:r>
              <a:rPr lang="en-US" sz="2400" dirty="0"/>
              <a:t>, </a:t>
            </a:r>
            <a:r>
              <a:rPr lang="en-US" sz="2400" dirty="0" smtClean="0"/>
              <a:t>1008 h </a:t>
            </a:r>
            <a:r>
              <a:rPr lang="en-US" sz="2400" dirty="0"/>
              <a:t>and </a:t>
            </a:r>
            <a:r>
              <a:rPr lang="en-US" sz="2400" dirty="0" smtClean="0"/>
              <a:t>1512 h</a:t>
            </a:r>
            <a:r>
              <a:rPr lang="en-US" sz="2400" dirty="0"/>
              <a:t>)</a:t>
            </a:r>
            <a:endParaRPr lang="en-US" sz="2400" b="1" dirty="0">
              <a:solidFill>
                <a:schemeClr val="accent1"/>
              </a:solidFill>
            </a:endParaRPr>
          </a:p>
          <a:p>
            <a:pPr>
              <a:lnSpc>
                <a:spcPct val="80000"/>
              </a:lnSpc>
              <a:spcBef>
                <a:spcPct val="50000"/>
              </a:spcBef>
            </a:pPr>
            <a:endParaRPr lang="en-US" sz="2400" dirty="0"/>
          </a:p>
          <a:p>
            <a:pPr>
              <a:lnSpc>
                <a:spcPct val="80000"/>
              </a:lnSpc>
              <a:spcBef>
                <a:spcPct val="50000"/>
              </a:spcBef>
            </a:pPr>
            <a:endParaRPr lang="en-US" sz="2400" dirty="0"/>
          </a:p>
          <a:p>
            <a:pPr>
              <a:lnSpc>
                <a:spcPct val="80000"/>
              </a:lnSpc>
              <a:spcBef>
                <a:spcPct val="50000"/>
              </a:spcBef>
            </a:pPr>
            <a:endParaRPr lang="en-US" sz="2400" dirty="0"/>
          </a:p>
          <a:p>
            <a:pPr>
              <a:lnSpc>
                <a:spcPct val="80000"/>
              </a:lnSpc>
              <a:spcBef>
                <a:spcPct val="50000"/>
              </a:spcBef>
            </a:pPr>
            <a:endParaRPr lang="en-US" sz="2400" dirty="0"/>
          </a:p>
          <a:p>
            <a:pPr>
              <a:lnSpc>
                <a:spcPct val="80000"/>
              </a:lnSpc>
              <a:spcBef>
                <a:spcPct val="50000"/>
              </a:spcBef>
            </a:pPr>
            <a:r>
              <a:rPr lang="en-US" sz="2100" b="1" dirty="0">
                <a:solidFill>
                  <a:srgbClr val="CCFFFF"/>
                </a:solidFill>
              </a:rPr>
              <a:t>AUC:</a:t>
            </a:r>
            <a:r>
              <a:rPr lang="en-US" sz="2100" dirty="0"/>
              <a:t> </a:t>
            </a:r>
            <a:r>
              <a:rPr lang="en-US" sz="2100" dirty="0" smtClean="0"/>
              <a:t>2/3*0.89 mg*h/L=0.59 mg*h/L</a:t>
            </a:r>
            <a:endParaRPr lang="en-US" sz="2100" dirty="0"/>
          </a:p>
          <a:p>
            <a:pPr>
              <a:lnSpc>
                <a:spcPct val="80000"/>
              </a:lnSpc>
              <a:spcBef>
                <a:spcPct val="50000"/>
              </a:spcBef>
            </a:pPr>
            <a:r>
              <a:rPr lang="en-US" sz="2100" b="1" dirty="0" smtClean="0"/>
              <a:t>Initial estimate of cell kill ratio: </a:t>
            </a:r>
            <a:r>
              <a:rPr lang="en-US" sz="2100" dirty="0" smtClean="0"/>
              <a:t>0.35</a:t>
            </a:r>
            <a:endParaRPr lang="el-GR" sz="2100" dirty="0">
              <a:latin typeface="Palatino Linotype" pitchFamily="18" charset="0"/>
            </a:endParaRPr>
          </a:p>
        </p:txBody>
      </p:sp>
      <p:pic>
        <p:nvPicPr>
          <p:cNvPr id="1004548" name="Picture 4"/>
          <p:cNvPicPr>
            <a:picLocks noChangeAspect="1" noChangeArrowheads="1"/>
          </p:cNvPicPr>
          <p:nvPr/>
        </p:nvPicPr>
        <p:blipFill>
          <a:blip r:embed="rId3"/>
          <a:srcRect/>
          <a:stretch>
            <a:fillRect/>
          </a:stretch>
        </p:blipFill>
        <p:spPr bwMode="auto">
          <a:xfrm>
            <a:off x="285720" y="3500438"/>
            <a:ext cx="8497887" cy="1512887"/>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3A162794-1299-4F6D-961A-2FF99BE3819E}" type="slidenum">
              <a:rPr lang="el-GR" smtClean="0"/>
              <a:pPr/>
              <a:t>43</a:t>
            </a:fld>
            <a:endParaRPr lang="el-GR"/>
          </a:p>
        </p:txBody>
      </p:sp>
      <p:graphicFrame>
        <p:nvGraphicFramePr>
          <p:cNvPr id="5" name="Object 15"/>
          <p:cNvGraphicFramePr>
            <a:graphicFrameLocks noChangeAspect="1"/>
          </p:cNvGraphicFramePr>
          <p:nvPr/>
        </p:nvGraphicFramePr>
        <p:xfrm>
          <a:off x="642910" y="285752"/>
          <a:ext cx="7858180" cy="6414314"/>
        </p:xfrm>
        <a:graphic>
          <a:graphicData uri="http://schemas.openxmlformats.org/presentationml/2006/ole">
            <p:oleObj spid="_x0000_s1376258" name="Visio" r:id="rId4" imgW="9143086" imgH="7462812" progId="Visio.Drawing.11">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E5469E5D-215A-4A7D-B69C-1C65F18E031C}" type="slidenum">
              <a:rPr lang="el-GR"/>
              <a:pPr/>
              <a:t>44</a:t>
            </a:fld>
            <a:endParaRPr lang="el-GR"/>
          </a:p>
        </p:txBody>
      </p:sp>
      <p:sp>
        <p:nvSpPr>
          <p:cNvPr id="1122306" name="Rectangle 2"/>
          <p:cNvSpPr>
            <a:spLocks noGrp="1" noChangeArrowheads="1"/>
          </p:cNvSpPr>
          <p:nvPr>
            <p:ph type="body" sz="half" idx="1"/>
          </p:nvPr>
        </p:nvSpPr>
        <p:spPr>
          <a:xfrm>
            <a:off x="611188" y="1412875"/>
            <a:ext cx="8004175" cy="2376488"/>
          </a:xfrm>
        </p:spPr>
        <p:txBody>
          <a:bodyPr/>
          <a:lstStyle/>
          <a:p>
            <a:pPr marL="538163" indent="-538163">
              <a:buClr>
                <a:schemeClr val="accent2"/>
              </a:buClr>
            </a:pPr>
            <a:r>
              <a:rPr lang="en-US" sz="2400" b="1">
                <a:solidFill>
                  <a:srgbClr val="FFFF00"/>
                </a:solidFill>
              </a:rPr>
              <a:t>Pharmacokinetics</a:t>
            </a:r>
            <a:r>
              <a:rPr lang="en-US" sz="2400">
                <a:solidFill>
                  <a:srgbClr val="FFFF00"/>
                </a:solidFill>
              </a:rPr>
              <a:t>:</a:t>
            </a:r>
            <a:r>
              <a:rPr lang="en-US" sz="2400"/>
              <a:t> C=f(t) </a:t>
            </a:r>
            <a:r>
              <a:rPr lang="en-US" sz="2400">
                <a:sym typeface="Symbol" pitchFamily="18" charset="2"/>
              </a:rPr>
              <a:t> </a:t>
            </a:r>
            <a:r>
              <a:rPr lang="en-US" sz="2400"/>
              <a:t>AUC</a:t>
            </a:r>
          </a:p>
          <a:p>
            <a:pPr marL="538163" indent="-538163">
              <a:buClr>
                <a:schemeClr val="accent2"/>
              </a:buClr>
            </a:pPr>
            <a:r>
              <a:rPr lang="en-US" sz="2400"/>
              <a:t>Epirubicin pharmacokinetics has been described in various studies by an </a:t>
            </a:r>
            <a:r>
              <a:rPr lang="en-US" sz="2400" i="1"/>
              <a:t>open three-compartment</a:t>
            </a:r>
            <a:r>
              <a:rPr lang="en-US" sz="2400"/>
              <a:t> model with elimination from the central compartment</a:t>
            </a:r>
          </a:p>
          <a:p>
            <a:pPr marL="538163" indent="-538163">
              <a:buClr>
                <a:schemeClr val="accent2"/>
              </a:buClr>
            </a:pPr>
            <a:r>
              <a:rPr lang="en-US" sz="2400"/>
              <a:t>The model </a:t>
            </a:r>
            <a:r>
              <a:rPr lang="en-GB" sz="2400"/>
              <a:t>permits the estimation of the AUC for any given dose. </a:t>
            </a:r>
            <a:endParaRPr lang="en-US" sz="2400"/>
          </a:p>
        </p:txBody>
      </p:sp>
      <p:pic>
        <p:nvPicPr>
          <p:cNvPr id="1122307" name="Picture 3"/>
          <p:cNvPicPr>
            <a:picLocks noChangeAspect="1" noChangeArrowheads="1"/>
          </p:cNvPicPr>
          <p:nvPr/>
        </p:nvPicPr>
        <p:blipFill>
          <a:blip r:embed="rId3"/>
          <a:srcRect/>
          <a:stretch>
            <a:fillRect/>
          </a:stretch>
        </p:blipFill>
        <p:spPr bwMode="auto">
          <a:xfrm>
            <a:off x="1643042" y="4286256"/>
            <a:ext cx="5643602" cy="2229151"/>
          </a:xfrm>
          <a:prstGeom prst="rect">
            <a:avLst/>
          </a:prstGeom>
          <a:noFill/>
        </p:spPr>
      </p:pic>
      <p:sp>
        <p:nvSpPr>
          <p:cNvPr id="1122308" name="AutoShape 4"/>
          <p:cNvSpPr>
            <a:spLocks noGrp="1" noChangeArrowheads="1"/>
          </p:cNvSpPr>
          <p:nvPr>
            <p:ph type="title"/>
          </p:nvPr>
        </p:nvSpPr>
        <p:spPr>
          <a:prstGeom prst="roundRect">
            <a:avLst>
              <a:gd name="adj" fmla="val 21667"/>
            </a:avLst>
          </a:prstGeom>
          <a:noFill/>
          <a:ln/>
        </p:spPr>
        <p:txBody>
          <a:bodyPr anchor="b"/>
          <a:lstStyle/>
          <a:p>
            <a:r>
              <a:rPr lang="en-US">
                <a:solidFill>
                  <a:srgbClr val="FFFF00"/>
                </a:solidFill>
              </a:rPr>
              <a:t>Epirubicin Pharmacokinetics</a:t>
            </a:r>
            <a:endParaRPr lang="el-GR">
              <a:solidFill>
                <a:srgbClr val="FFFF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D7F932B0-F18E-4FBC-81E1-B06CA3756692}" type="slidenum">
              <a:rPr lang="el-GR"/>
              <a:pPr/>
              <a:t>45</a:t>
            </a:fld>
            <a:endParaRPr lang="el-GR"/>
          </a:p>
        </p:txBody>
      </p:sp>
      <p:sp>
        <p:nvSpPr>
          <p:cNvPr id="997378" name="Rectangle 2"/>
          <p:cNvSpPr>
            <a:spLocks noGrp="1" noRot="1" noChangeArrowheads="1"/>
          </p:cNvSpPr>
          <p:nvPr>
            <p:ph type="title"/>
          </p:nvPr>
        </p:nvSpPr>
        <p:spPr/>
        <p:txBody>
          <a:bodyPr/>
          <a:lstStyle/>
          <a:p>
            <a:r>
              <a:rPr lang="en-US">
                <a:solidFill>
                  <a:srgbClr val="FFFF00"/>
                </a:solidFill>
              </a:rPr>
              <a:t>Response to Chemotherapy</a:t>
            </a:r>
            <a:endParaRPr lang="el-GR">
              <a:solidFill>
                <a:srgbClr val="FFFF00"/>
              </a:solidFill>
            </a:endParaRPr>
          </a:p>
        </p:txBody>
      </p:sp>
      <p:graphicFrame>
        <p:nvGraphicFramePr>
          <p:cNvPr id="997380" name="Object 4"/>
          <p:cNvGraphicFramePr>
            <a:graphicFrameLocks noChangeAspect="1"/>
          </p:cNvGraphicFramePr>
          <p:nvPr/>
        </p:nvGraphicFramePr>
        <p:xfrm>
          <a:off x="571472" y="1643050"/>
          <a:ext cx="8105802" cy="4738987"/>
        </p:xfrm>
        <a:graphic>
          <a:graphicData uri="http://schemas.openxmlformats.org/presentationml/2006/ole">
            <p:oleObj spid="_x0000_s997380" name="Chart" r:id="rId4" imgW="9401036" imgH="5495867" progId="Excel.Sheet.8">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643182"/>
            <a:ext cx="8229600" cy="2000264"/>
          </a:xfrm>
        </p:spPr>
        <p:txBody>
          <a:bodyPr/>
          <a:lstStyle/>
          <a:p>
            <a:r>
              <a:rPr lang="en-GB" dirty="0" smtClean="0">
                <a:solidFill>
                  <a:srgbClr val="FFFF00"/>
                </a:solidFill>
              </a:rPr>
              <a:t>D. ACGT: NEPHROBLASTOMA – RESPONSE TO TREATMENT</a:t>
            </a:r>
            <a:endParaRPr lang="en-US" dirty="0">
              <a:solidFill>
                <a:srgbClr val="FFFF00"/>
              </a:solidFill>
            </a:endParaRPr>
          </a:p>
        </p:txBody>
      </p:sp>
      <p:sp>
        <p:nvSpPr>
          <p:cNvPr id="4" name="Date Placeholder 3"/>
          <p:cNvSpPr>
            <a:spLocks noGrp="1"/>
          </p:cNvSpPr>
          <p:nvPr>
            <p:ph type="dt" sz="half" idx="10"/>
          </p:nvPr>
        </p:nvSpPr>
        <p:spPr/>
        <p:txBody>
          <a:bodyPr/>
          <a:lstStyle/>
          <a:p>
            <a:endParaRPr lang="en-US" smtClean="0"/>
          </a:p>
          <a:p>
            <a:endParaRPr lang="en-US" smtClean="0"/>
          </a:p>
          <a:p>
            <a:endParaRPr lang="en-US" smtClean="0"/>
          </a:p>
          <a:p>
            <a:endParaRPr lang="en-US" smtClean="0"/>
          </a:p>
          <a:p>
            <a:endParaRPr lang="en-US" smtClean="0"/>
          </a:p>
          <a:p>
            <a:r>
              <a:rPr lang="en-GB" smtClean="0"/>
              <a:t>14-16 Sept. 2009</a:t>
            </a:r>
            <a:endParaRPr lang="en-US" dirty="0"/>
          </a:p>
        </p:txBody>
      </p:sp>
      <p:sp>
        <p:nvSpPr>
          <p:cNvPr id="5" name="Slide Number Placeholder 4"/>
          <p:cNvSpPr>
            <a:spLocks noGrp="1"/>
          </p:cNvSpPr>
          <p:nvPr>
            <p:ph type="sldNum" sz="quarter" idx="11"/>
          </p:nvPr>
        </p:nvSpPr>
        <p:spPr/>
        <p:txBody>
          <a:bodyPr/>
          <a:lstStyle/>
          <a:p>
            <a:fld id="{89D3BDE2-1900-4605-A6EF-018350F49A3C}" type="slidenum">
              <a:rPr lang="el-GR" smtClean="0"/>
              <a:pPr/>
              <a:t>46</a:t>
            </a:fld>
            <a:endParaRPr lang="el-GR"/>
          </a:p>
        </p:txBody>
      </p:sp>
      <p:sp>
        <p:nvSpPr>
          <p:cNvPr id="6" name="Footer Placeholder 5"/>
          <p:cNvSpPr>
            <a:spLocks noGrp="1"/>
          </p:cNvSpPr>
          <p:nvPr>
            <p:ph type="ftr" sz="quarter" idx="12"/>
          </p:nvPr>
        </p:nvSpPr>
        <p:spPr/>
        <p:txBody>
          <a:bodyPr/>
          <a:lstStyle/>
          <a:p>
            <a:r>
              <a:rPr lang="en-GB" smtClean="0"/>
              <a:t>G.S.S. ACGT Sapporo Meeting, 14-16 Sept. 2009</a:t>
            </a:r>
            <a:endParaRPr lang="el-GR"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29D32B43-3E26-43C3-A263-8310F7AAB5DE}" type="slidenum">
              <a:rPr lang="el-GR"/>
              <a:pPr/>
              <a:t>47</a:t>
            </a:fld>
            <a:endParaRPr lang="el-GR"/>
          </a:p>
        </p:txBody>
      </p:sp>
      <p:sp>
        <p:nvSpPr>
          <p:cNvPr id="1000450" name="Rectangle 2"/>
          <p:cNvSpPr>
            <a:spLocks noGrp="1" noChangeArrowheads="1"/>
          </p:cNvSpPr>
          <p:nvPr>
            <p:ph type="body" idx="1"/>
          </p:nvPr>
        </p:nvSpPr>
        <p:spPr/>
        <p:txBody>
          <a:bodyPr/>
          <a:lstStyle/>
          <a:p>
            <a:pPr algn="just"/>
            <a:r>
              <a:rPr lang="en-US" sz="2400" dirty="0">
                <a:solidFill>
                  <a:schemeClr val="tx2"/>
                </a:solidFill>
              </a:rPr>
              <a:t>The simulation algorithms developed so far address the cases of preoperative chemotherapy for unilateral stage I-III </a:t>
            </a:r>
            <a:r>
              <a:rPr lang="en-US" sz="2400" dirty="0" err="1">
                <a:solidFill>
                  <a:schemeClr val="tx2"/>
                </a:solidFill>
              </a:rPr>
              <a:t>nephroblastoma</a:t>
            </a:r>
            <a:r>
              <a:rPr lang="en-US" sz="2400" dirty="0">
                <a:solidFill>
                  <a:schemeClr val="tx2"/>
                </a:solidFill>
              </a:rPr>
              <a:t> tumors : combination of </a:t>
            </a:r>
            <a:r>
              <a:rPr lang="en-US" sz="2400" dirty="0" err="1">
                <a:solidFill>
                  <a:schemeClr val="tx2"/>
                </a:solidFill>
              </a:rPr>
              <a:t>actinomycin</a:t>
            </a:r>
            <a:r>
              <a:rPr lang="en-US" sz="2400" dirty="0">
                <a:solidFill>
                  <a:schemeClr val="tx2"/>
                </a:solidFill>
              </a:rPr>
              <a:t>-D and </a:t>
            </a:r>
            <a:r>
              <a:rPr lang="en-US" sz="2400" dirty="0" err="1">
                <a:solidFill>
                  <a:schemeClr val="tx2"/>
                </a:solidFill>
              </a:rPr>
              <a:t>vincristine</a:t>
            </a:r>
            <a:r>
              <a:rPr lang="en-US" sz="2400" dirty="0">
                <a:solidFill>
                  <a:schemeClr val="tx2"/>
                </a:solidFill>
              </a:rPr>
              <a:t> according to SIOP 2001/GPOH </a:t>
            </a:r>
            <a:endParaRPr lang="el-GR" sz="2400" dirty="0">
              <a:solidFill>
                <a:schemeClr val="tx2"/>
              </a:solidFill>
            </a:endParaRPr>
          </a:p>
        </p:txBody>
      </p:sp>
      <p:pic>
        <p:nvPicPr>
          <p:cNvPr id="1000451" name="Picture 3"/>
          <p:cNvPicPr>
            <a:picLocks noChangeAspect="1" noChangeArrowheads="1"/>
          </p:cNvPicPr>
          <p:nvPr/>
        </p:nvPicPr>
        <p:blipFill>
          <a:blip r:embed="rId3"/>
          <a:srcRect/>
          <a:stretch>
            <a:fillRect/>
          </a:stretch>
        </p:blipFill>
        <p:spPr bwMode="auto">
          <a:xfrm>
            <a:off x="1258889" y="3570916"/>
            <a:ext cx="6242070" cy="2315534"/>
          </a:xfrm>
          <a:prstGeom prst="rect">
            <a:avLst/>
          </a:prstGeom>
          <a:noFill/>
          <a:ln w="9525">
            <a:noFill/>
            <a:miter lim="800000"/>
            <a:headEnd/>
            <a:tailEnd/>
          </a:ln>
        </p:spPr>
      </p:pic>
      <p:sp>
        <p:nvSpPr>
          <p:cNvPr id="1000452" name="Text Box 4"/>
          <p:cNvSpPr txBox="1">
            <a:spLocks noChangeArrowheads="1"/>
          </p:cNvSpPr>
          <p:nvPr/>
        </p:nvSpPr>
        <p:spPr bwMode="auto">
          <a:xfrm>
            <a:off x="1979613" y="6165850"/>
            <a:ext cx="5075237" cy="336550"/>
          </a:xfrm>
          <a:prstGeom prst="rect">
            <a:avLst/>
          </a:prstGeom>
          <a:noFill/>
          <a:ln w="9525">
            <a:noFill/>
            <a:miter lim="800000"/>
            <a:headEnd/>
            <a:tailEnd/>
          </a:ln>
          <a:effectLst/>
        </p:spPr>
        <p:txBody>
          <a:bodyPr wrap="none">
            <a:spAutoFit/>
          </a:bodyPr>
          <a:lstStyle/>
          <a:p>
            <a:r>
              <a:rPr lang="en-US" sz="1600">
                <a:solidFill>
                  <a:schemeClr val="tx2"/>
                </a:solidFill>
                <a:latin typeface="Arial" pitchFamily="34" charset="0"/>
                <a:cs typeface="Arial" pitchFamily="34" charset="0"/>
              </a:rPr>
              <a:t>SIOP2001/GPOH clinical </a:t>
            </a:r>
            <a:r>
              <a:rPr lang="en-US" sz="1600" i="1">
                <a:solidFill>
                  <a:schemeClr val="tx2"/>
                </a:solidFill>
                <a:latin typeface="Arial" pitchFamily="34" charset="0"/>
                <a:cs typeface="Arial" pitchFamily="34" charset="0"/>
              </a:rPr>
              <a:t>protocol for Wilm’s tumours.</a:t>
            </a:r>
            <a:r>
              <a:rPr lang="el-GR" sz="1600">
                <a:solidFill>
                  <a:schemeClr val="tx2"/>
                </a:solidFill>
                <a:latin typeface="Arial" pitchFamily="34" charset="0"/>
                <a:cs typeface="Arial" pitchFamily="34" charset="0"/>
              </a:rPr>
              <a:t> </a:t>
            </a:r>
          </a:p>
        </p:txBody>
      </p:sp>
      <p:sp>
        <p:nvSpPr>
          <p:cNvPr id="1000453" name="Rectangle 5"/>
          <p:cNvSpPr>
            <a:spLocks noChangeArrowheads="1"/>
          </p:cNvSpPr>
          <p:nvPr/>
        </p:nvSpPr>
        <p:spPr bwMode="auto">
          <a:xfrm>
            <a:off x="900113" y="476250"/>
            <a:ext cx="7488237" cy="930275"/>
          </a:xfrm>
          <a:prstGeom prst="rect">
            <a:avLst/>
          </a:prstGeom>
          <a:noFill/>
          <a:ln w="9525">
            <a:noFill/>
            <a:miter lim="800000"/>
            <a:headEnd/>
            <a:tailEnd/>
          </a:ln>
          <a:effectLst/>
        </p:spPr>
        <p:txBody>
          <a:bodyPr anchor="b"/>
          <a:lstStyle/>
          <a:p>
            <a:pPr algn="ctr"/>
            <a:r>
              <a:rPr lang="en-US" sz="3600" b="1" dirty="0" err="1">
                <a:solidFill>
                  <a:srgbClr val="FFFF00"/>
                </a:solidFill>
                <a:effectLst>
                  <a:outerShdw blurRad="38100" dist="38100" dir="2700000" algn="tl">
                    <a:srgbClr val="000000"/>
                  </a:outerShdw>
                </a:effectLst>
                <a:latin typeface="Arial Rounded MT Bold" pitchFamily="34" charset="0"/>
              </a:rPr>
              <a:t>Nephroblastoma</a:t>
            </a:r>
            <a:r>
              <a:rPr lang="en-US" sz="3600" b="1" dirty="0">
                <a:solidFill>
                  <a:srgbClr val="FFFF00"/>
                </a:solidFill>
                <a:effectLst>
                  <a:outerShdw blurRad="38100" dist="38100" dir="2700000" algn="tl">
                    <a:srgbClr val="000000"/>
                  </a:outerShdw>
                </a:effectLst>
                <a:latin typeface="Arial Rounded MT Bold" pitchFamily="34" charset="0"/>
              </a:rPr>
              <a:t> </a:t>
            </a:r>
            <a:r>
              <a:rPr lang="en-US" sz="3600" b="1" dirty="0" err="1">
                <a:solidFill>
                  <a:srgbClr val="FFFF00"/>
                </a:solidFill>
                <a:effectLst>
                  <a:outerShdw blurRad="38100" dist="38100" dir="2700000" algn="tl">
                    <a:srgbClr val="000000"/>
                  </a:outerShdw>
                </a:effectLst>
                <a:latin typeface="Arial Rounded MT Bold" pitchFamily="34" charset="0"/>
              </a:rPr>
              <a:t>Tumour</a:t>
            </a:r>
            <a:r>
              <a:rPr lang="en-US" sz="3600" b="1" dirty="0">
                <a:solidFill>
                  <a:srgbClr val="FFFF00"/>
                </a:solidFill>
                <a:effectLst>
                  <a:outerShdw blurRad="38100" dist="38100" dir="2700000" algn="tl">
                    <a:srgbClr val="000000"/>
                  </a:outerShdw>
                </a:effectLst>
                <a:latin typeface="Arial Rounded MT Bold" pitchFamily="34" charset="0"/>
              </a:rPr>
              <a:t> Response to Chemotherapy</a:t>
            </a:r>
            <a:endParaRPr lang="el-GR" sz="36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7"/>
          <p:cNvSpPr>
            <a:spLocks noGrp="1"/>
          </p:cNvSpPr>
          <p:nvPr>
            <p:ph type="sldNum" sz="quarter" idx="11"/>
          </p:nvPr>
        </p:nvSpPr>
        <p:spPr/>
        <p:txBody>
          <a:bodyPr/>
          <a:lstStyle/>
          <a:p>
            <a:fld id="{6248A7B0-0CC6-4073-8545-527A476F5407}" type="slidenum">
              <a:rPr lang="el-GR"/>
              <a:pPr/>
              <a:t>48</a:t>
            </a:fld>
            <a:endParaRPr lang="el-GR"/>
          </a:p>
        </p:txBody>
      </p:sp>
      <p:graphicFrame>
        <p:nvGraphicFramePr>
          <p:cNvPr id="1024002" name="Object 2"/>
          <p:cNvGraphicFramePr>
            <a:graphicFrameLocks noChangeAspect="1"/>
          </p:cNvGraphicFramePr>
          <p:nvPr>
            <p:ph sz="quarter" idx="1"/>
          </p:nvPr>
        </p:nvGraphicFramePr>
        <p:xfrm>
          <a:off x="4643438" y="2510832"/>
          <a:ext cx="3357586" cy="1656356"/>
        </p:xfrm>
        <a:graphic>
          <a:graphicData uri="http://schemas.openxmlformats.org/presentationml/2006/ole">
            <p:oleObj spid="_x0000_s1024002" name="Chart" r:id="rId4" imgW="5886416" imgH="2828857" progId="Excel.Sheet.8">
              <p:embed/>
            </p:oleObj>
          </a:graphicData>
        </a:graphic>
      </p:graphicFrame>
      <p:graphicFrame>
        <p:nvGraphicFramePr>
          <p:cNvPr id="1024003" name="Object 3"/>
          <p:cNvGraphicFramePr>
            <a:graphicFrameLocks noChangeAspect="1"/>
          </p:cNvGraphicFramePr>
          <p:nvPr>
            <p:ph sz="quarter" idx="2"/>
          </p:nvPr>
        </p:nvGraphicFramePr>
        <p:xfrm>
          <a:off x="571473" y="2412274"/>
          <a:ext cx="3214710" cy="1650017"/>
        </p:xfrm>
        <a:graphic>
          <a:graphicData uri="http://schemas.openxmlformats.org/presentationml/2006/ole">
            <p:oleObj spid="_x0000_s1024003" name="Chart" r:id="rId5" imgW="4924543" imgH="2828857" progId="Excel.Sheet.8">
              <p:embed/>
            </p:oleObj>
          </a:graphicData>
        </a:graphic>
      </p:graphicFrame>
      <p:graphicFrame>
        <p:nvGraphicFramePr>
          <p:cNvPr id="1024004" name="Object 4"/>
          <p:cNvGraphicFramePr>
            <a:graphicFrameLocks noChangeAspect="1"/>
          </p:cNvGraphicFramePr>
          <p:nvPr>
            <p:ph sz="quarter" idx="3"/>
          </p:nvPr>
        </p:nvGraphicFramePr>
        <p:xfrm>
          <a:off x="468313" y="5044053"/>
          <a:ext cx="3532183" cy="1698059"/>
        </p:xfrm>
        <a:graphic>
          <a:graphicData uri="http://schemas.openxmlformats.org/presentationml/2006/ole">
            <p:oleObj spid="_x0000_s1024004" name="Chart" r:id="rId6" imgW="5886416" imgH="2828857" progId="Excel.Sheet.8">
              <p:embed/>
            </p:oleObj>
          </a:graphicData>
        </a:graphic>
      </p:graphicFrame>
      <p:sp>
        <p:nvSpPr>
          <p:cNvPr id="1024005" name="Rectangle 2"/>
          <p:cNvSpPr>
            <a:spLocks noChangeArrowheads="1"/>
          </p:cNvSpPr>
          <p:nvPr/>
        </p:nvSpPr>
        <p:spPr bwMode="auto">
          <a:xfrm>
            <a:off x="684213" y="260350"/>
            <a:ext cx="7272337" cy="1311275"/>
          </a:xfrm>
          <a:prstGeom prst="rect">
            <a:avLst/>
          </a:prstGeom>
          <a:noFill/>
          <a:ln w="9525">
            <a:noFill/>
            <a:miter lim="800000"/>
            <a:headEnd/>
            <a:tailEnd/>
          </a:ln>
        </p:spPr>
        <p:txBody>
          <a:bodyPr>
            <a:spAutoFit/>
          </a:bodyPr>
          <a:lstStyle/>
          <a:p>
            <a:pPr algn="ctr"/>
            <a:r>
              <a:rPr lang="en-US" sz="4000" b="1" dirty="0">
                <a:solidFill>
                  <a:srgbClr val="FFFF00"/>
                </a:solidFill>
                <a:effectLst>
                  <a:outerShdw blurRad="38100" dist="38100" dir="2700000" algn="tl">
                    <a:srgbClr val="000000"/>
                  </a:outerShdw>
                </a:effectLst>
                <a:latin typeface="Arial Rounded MT Bold" pitchFamily="34" charset="0"/>
              </a:rPr>
              <a:t>The </a:t>
            </a:r>
            <a:r>
              <a:rPr lang="en-US" sz="4000" b="1" dirty="0" err="1">
                <a:solidFill>
                  <a:srgbClr val="FFFF00"/>
                </a:solidFill>
                <a:effectLst>
                  <a:outerShdw blurRad="38100" dist="38100" dir="2700000" algn="tl">
                    <a:srgbClr val="000000"/>
                  </a:outerShdw>
                </a:effectLst>
                <a:latin typeface="Arial Rounded MT Bold" pitchFamily="34" charset="0"/>
              </a:rPr>
              <a:t>Nephroblastoma</a:t>
            </a:r>
            <a:r>
              <a:rPr lang="en-US" sz="4000" b="1" dirty="0">
                <a:solidFill>
                  <a:srgbClr val="FFFF00"/>
                </a:solidFill>
                <a:effectLst>
                  <a:outerShdw blurRad="38100" dist="38100" dir="2700000" algn="tl">
                    <a:srgbClr val="000000"/>
                  </a:outerShdw>
                </a:effectLst>
                <a:latin typeface="Arial Rounded MT Bold" pitchFamily="34" charset="0"/>
              </a:rPr>
              <a:t> Case</a:t>
            </a:r>
            <a:br>
              <a:rPr lang="en-US" sz="4000" b="1" dirty="0">
                <a:solidFill>
                  <a:srgbClr val="FFFF00"/>
                </a:solidFill>
                <a:effectLst>
                  <a:outerShdw blurRad="38100" dist="38100" dir="2700000" algn="tl">
                    <a:srgbClr val="000000"/>
                  </a:outerShdw>
                </a:effectLst>
                <a:latin typeface="Arial Rounded MT Bold" pitchFamily="34" charset="0"/>
              </a:rPr>
            </a:br>
            <a:r>
              <a:rPr lang="en-US" sz="4000" b="1" dirty="0">
                <a:solidFill>
                  <a:srgbClr val="FFFF00"/>
                </a:solidFill>
                <a:effectLst>
                  <a:outerShdw blurRad="38100" dist="38100" dir="2700000" algn="tl">
                    <a:srgbClr val="000000"/>
                  </a:outerShdw>
                </a:effectLst>
                <a:latin typeface="Arial Rounded MT Bold" pitchFamily="34" charset="0"/>
              </a:rPr>
              <a:t>Treatment Results</a:t>
            </a:r>
            <a:endParaRPr lang="el-GR" altLang="ja-JP" sz="4000" b="1" dirty="0">
              <a:solidFill>
                <a:srgbClr val="FFFF00"/>
              </a:solidFill>
              <a:effectLst>
                <a:outerShdw blurRad="38100" dist="38100" dir="2700000" algn="tl">
                  <a:srgbClr val="000000"/>
                </a:outerShdw>
              </a:effectLst>
            </a:endParaRPr>
          </a:p>
        </p:txBody>
      </p:sp>
      <p:sp>
        <p:nvSpPr>
          <p:cNvPr id="1024006" name="Text Box 6"/>
          <p:cNvSpPr txBox="1">
            <a:spLocks noChangeArrowheads="1"/>
          </p:cNvSpPr>
          <p:nvPr/>
        </p:nvSpPr>
        <p:spPr bwMode="auto">
          <a:xfrm>
            <a:off x="4643438" y="1412875"/>
            <a:ext cx="4249737" cy="1200329"/>
          </a:xfrm>
          <a:prstGeom prst="rect">
            <a:avLst/>
          </a:prstGeom>
          <a:noFill/>
          <a:ln w="9525">
            <a:noFill/>
            <a:miter lim="800000"/>
            <a:headEnd/>
            <a:tailEnd/>
          </a:ln>
          <a:effectLst/>
        </p:spPr>
        <p:txBody>
          <a:bodyPr>
            <a:spAutoFit/>
          </a:bodyPr>
          <a:lstStyle/>
          <a:p>
            <a:r>
              <a:rPr lang="en-US" dirty="0">
                <a:solidFill>
                  <a:schemeClr val="tx2"/>
                </a:solidFill>
                <a:latin typeface="Arial Rounded MT Bold" pitchFamily="34" charset="0"/>
                <a:cs typeface="Arial" pitchFamily="34" charset="0"/>
              </a:rPr>
              <a:t>Time course of the proliferating (stem and progenitor) and dead cells for the chemotherapeutic treatment</a:t>
            </a:r>
            <a:endParaRPr lang="el-GR" dirty="0">
              <a:solidFill>
                <a:schemeClr val="tx2"/>
              </a:solidFill>
              <a:latin typeface="Palatino Linotype" pitchFamily="18" charset="0"/>
              <a:cs typeface="Arial" pitchFamily="34" charset="0"/>
            </a:endParaRPr>
          </a:p>
        </p:txBody>
      </p:sp>
      <p:sp>
        <p:nvSpPr>
          <p:cNvPr id="1024007" name="Text Box 7"/>
          <p:cNvSpPr txBox="1">
            <a:spLocks noChangeArrowheads="1"/>
          </p:cNvSpPr>
          <p:nvPr/>
        </p:nvSpPr>
        <p:spPr bwMode="auto">
          <a:xfrm>
            <a:off x="571472" y="1428736"/>
            <a:ext cx="3671887" cy="915987"/>
          </a:xfrm>
          <a:prstGeom prst="rect">
            <a:avLst/>
          </a:prstGeom>
          <a:noFill/>
          <a:ln w="9525">
            <a:noFill/>
            <a:miter lim="800000"/>
            <a:headEnd/>
            <a:tailEnd/>
          </a:ln>
          <a:effectLst/>
        </p:spPr>
        <p:txBody>
          <a:bodyPr>
            <a:spAutoFit/>
          </a:bodyPr>
          <a:lstStyle/>
          <a:p>
            <a:r>
              <a:rPr lang="en-US" dirty="0">
                <a:solidFill>
                  <a:schemeClr val="tx2"/>
                </a:solidFill>
                <a:latin typeface="Arial Rounded MT Bold" pitchFamily="34" charset="0"/>
                <a:cs typeface="Arial" pitchFamily="34" charset="0"/>
              </a:rPr>
              <a:t>Total </a:t>
            </a:r>
            <a:r>
              <a:rPr lang="en-US" dirty="0" err="1" smtClean="0">
                <a:solidFill>
                  <a:schemeClr val="tx2"/>
                </a:solidFill>
                <a:latin typeface="Arial Rounded MT Bold" pitchFamily="34" charset="0"/>
                <a:cs typeface="Arial" pitchFamily="34" charset="0"/>
              </a:rPr>
              <a:t>tumour</a:t>
            </a:r>
            <a:r>
              <a:rPr lang="en-US" dirty="0" smtClean="0">
                <a:solidFill>
                  <a:schemeClr val="tx2"/>
                </a:solidFill>
                <a:latin typeface="Arial Rounded MT Bold" pitchFamily="34" charset="0"/>
                <a:cs typeface="Arial" pitchFamily="34" charset="0"/>
              </a:rPr>
              <a:t> cell population </a:t>
            </a:r>
            <a:r>
              <a:rPr lang="en-US" dirty="0">
                <a:solidFill>
                  <a:schemeClr val="tx2"/>
                </a:solidFill>
                <a:latin typeface="Arial Rounded MT Bold" pitchFamily="34" charset="0"/>
                <a:cs typeface="Arial" pitchFamily="34" charset="0"/>
              </a:rPr>
              <a:t>as a function of time for the chemotherapeutic treatment</a:t>
            </a:r>
            <a:r>
              <a:rPr lang="en-US" sz="1200" dirty="0">
                <a:solidFill>
                  <a:schemeClr val="tx2"/>
                </a:solidFill>
                <a:latin typeface="Arial Rounded MT Bold" pitchFamily="34" charset="0"/>
                <a:cs typeface="Arial" pitchFamily="34" charset="0"/>
              </a:rPr>
              <a:t> </a:t>
            </a:r>
            <a:endParaRPr lang="el-GR" sz="1200" dirty="0">
              <a:solidFill>
                <a:schemeClr val="tx2"/>
              </a:solidFill>
              <a:latin typeface="Palatino Linotype" pitchFamily="18" charset="0"/>
              <a:cs typeface="Arial" pitchFamily="34" charset="0"/>
            </a:endParaRPr>
          </a:p>
        </p:txBody>
      </p:sp>
      <p:sp>
        <p:nvSpPr>
          <p:cNvPr id="1024008" name="Text Box 8"/>
          <p:cNvSpPr txBox="1">
            <a:spLocks noChangeArrowheads="1"/>
          </p:cNvSpPr>
          <p:nvPr/>
        </p:nvSpPr>
        <p:spPr bwMode="auto">
          <a:xfrm>
            <a:off x="4643438" y="4221163"/>
            <a:ext cx="3457575" cy="923330"/>
          </a:xfrm>
          <a:prstGeom prst="rect">
            <a:avLst/>
          </a:prstGeom>
          <a:noFill/>
          <a:ln w="9525">
            <a:noFill/>
            <a:miter lim="800000"/>
            <a:headEnd/>
            <a:tailEnd/>
          </a:ln>
          <a:effectLst/>
        </p:spPr>
        <p:txBody>
          <a:bodyPr>
            <a:spAutoFit/>
          </a:bodyPr>
          <a:lstStyle/>
          <a:p>
            <a:r>
              <a:rPr lang="en-US" dirty="0">
                <a:solidFill>
                  <a:schemeClr val="tx2"/>
                </a:solidFill>
                <a:latin typeface="Arial Rounded MT Bold" pitchFamily="34" charset="0"/>
                <a:cs typeface="Arial" pitchFamily="34" charset="0"/>
              </a:rPr>
              <a:t>Time course of the hit cells for the chemotherapeutic treatment</a:t>
            </a:r>
            <a:endParaRPr lang="el-GR" dirty="0">
              <a:solidFill>
                <a:schemeClr val="tx2"/>
              </a:solidFill>
              <a:latin typeface="Palatino Linotype" pitchFamily="18" charset="0"/>
              <a:cs typeface="Arial" pitchFamily="34" charset="0"/>
            </a:endParaRPr>
          </a:p>
        </p:txBody>
      </p:sp>
      <p:graphicFrame>
        <p:nvGraphicFramePr>
          <p:cNvPr id="1024009" name="Object 9"/>
          <p:cNvGraphicFramePr>
            <a:graphicFrameLocks noChangeAspect="1"/>
          </p:cNvGraphicFramePr>
          <p:nvPr>
            <p:ph sz="quarter" idx="4"/>
          </p:nvPr>
        </p:nvGraphicFramePr>
        <p:xfrm>
          <a:off x="4643438" y="5127990"/>
          <a:ext cx="3357586" cy="1614123"/>
        </p:xfrm>
        <a:graphic>
          <a:graphicData uri="http://schemas.openxmlformats.org/presentationml/2006/ole">
            <p:oleObj spid="_x0000_s1024009" name="Chart" r:id="rId7" imgW="5886416" imgH="2828857" progId="Excel.Sheet.8">
              <p:embed/>
            </p:oleObj>
          </a:graphicData>
        </a:graphic>
      </p:graphicFrame>
      <p:sp>
        <p:nvSpPr>
          <p:cNvPr id="1024010" name="Rectangle 10"/>
          <p:cNvSpPr>
            <a:spLocks noChangeArrowheads="1"/>
          </p:cNvSpPr>
          <p:nvPr/>
        </p:nvSpPr>
        <p:spPr bwMode="auto">
          <a:xfrm>
            <a:off x="571472" y="4143380"/>
            <a:ext cx="4067175" cy="923330"/>
          </a:xfrm>
          <a:prstGeom prst="rect">
            <a:avLst/>
          </a:prstGeom>
          <a:noFill/>
          <a:ln w="9525">
            <a:noFill/>
            <a:miter lim="800000"/>
            <a:headEnd/>
            <a:tailEnd/>
          </a:ln>
          <a:effectLst/>
        </p:spPr>
        <p:txBody>
          <a:bodyPr>
            <a:spAutoFit/>
          </a:bodyPr>
          <a:lstStyle/>
          <a:p>
            <a:r>
              <a:rPr lang="en-US" dirty="0">
                <a:solidFill>
                  <a:schemeClr val="tx2"/>
                </a:solidFill>
                <a:latin typeface="Arial Rounded MT Bold" pitchFamily="34" charset="0"/>
                <a:cs typeface="Arial" pitchFamily="34" charset="0"/>
              </a:rPr>
              <a:t>Time course of the differentiated cells for the chemotherapeutic treatment</a:t>
            </a:r>
            <a:endParaRPr lang="el-GR" dirty="0">
              <a:solidFill>
                <a:schemeClr val="tx2"/>
              </a:solidFill>
              <a:latin typeface="Palatino Linotype" pitchFamily="18"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cap="all" dirty="0" err="1" smtClean="0">
                <a:solidFill>
                  <a:srgbClr val="FFFF00"/>
                </a:solidFill>
              </a:rPr>
              <a:t>ConclusionS</a:t>
            </a:r>
            <a:r>
              <a:rPr lang="en-US" b="1" cap="all" dirty="0" smtClean="0">
                <a:solidFill>
                  <a:srgbClr val="FFFF00"/>
                </a:solidFill>
              </a:rPr>
              <a:t> REGARDING THE SIMULATION MODULE </a:t>
            </a:r>
            <a:endParaRPr lang="en-US" b="1" dirty="0">
              <a:solidFill>
                <a:srgbClr val="FFFF00"/>
              </a:solidFill>
            </a:endParaRPr>
          </a:p>
        </p:txBody>
      </p:sp>
      <p:sp>
        <p:nvSpPr>
          <p:cNvPr id="3" name="Content Placeholder 2"/>
          <p:cNvSpPr>
            <a:spLocks noGrp="1"/>
          </p:cNvSpPr>
          <p:nvPr>
            <p:ph idx="1"/>
          </p:nvPr>
        </p:nvSpPr>
        <p:spPr>
          <a:xfrm>
            <a:off x="457200" y="1714488"/>
            <a:ext cx="8229600" cy="4786346"/>
          </a:xfrm>
        </p:spPr>
        <p:txBody>
          <a:bodyPr>
            <a:normAutofit fontScale="85000" lnSpcReduction="10000"/>
          </a:bodyPr>
          <a:lstStyle/>
          <a:p>
            <a:r>
              <a:rPr lang="en-US" dirty="0"/>
              <a:t>A  </a:t>
            </a:r>
            <a:r>
              <a:rPr lang="en-US" dirty="0" smtClean="0"/>
              <a:t>set of </a:t>
            </a:r>
            <a:r>
              <a:rPr lang="en-US" dirty="0" err="1" smtClean="0">
                <a:solidFill>
                  <a:srgbClr val="FF0000"/>
                </a:solidFill>
              </a:rPr>
              <a:t>multiscale</a:t>
            </a:r>
            <a:r>
              <a:rPr lang="en-US" dirty="0" smtClean="0">
                <a:solidFill>
                  <a:srgbClr val="FF0000"/>
                </a:solidFill>
              </a:rPr>
              <a:t> simulators  </a:t>
            </a:r>
            <a:r>
              <a:rPr lang="en-US" dirty="0" smtClean="0"/>
              <a:t>of </a:t>
            </a:r>
            <a:r>
              <a:rPr lang="en-US" dirty="0"/>
              <a:t>cancer dynamics has been briefly </a:t>
            </a:r>
            <a:r>
              <a:rPr lang="en-US" dirty="0" smtClean="0"/>
              <a:t>outlined</a:t>
            </a:r>
          </a:p>
          <a:p>
            <a:r>
              <a:rPr lang="en-US" dirty="0" smtClean="0"/>
              <a:t>The </a:t>
            </a:r>
            <a:r>
              <a:rPr lang="en-US" dirty="0"/>
              <a:t>potential of its </a:t>
            </a:r>
            <a:r>
              <a:rPr lang="en-US" dirty="0">
                <a:solidFill>
                  <a:srgbClr val="FF0000"/>
                </a:solidFill>
              </a:rPr>
              <a:t>top-down architecture </a:t>
            </a:r>
            <a:r>
              <a:rPr lang="en-US" dirty="0"/>
              <a:t>for clinical translation has been </a:t>
            </a:r>
            <a:r>
              <a:rPr lang="en-US" dirty="0" smtClean="0"/>
              <a:t>demonstrated in </a:t>
            </a:r>
            <a:r>
              <a:rPr lang="en-US" dirty="0"/>
              <a:t>the context of </a:t>
            </a:r>
            <a:r>
              <a:rPr lang="en-US" dirty="0">
                <a:solidFill>
                  <a:srgbClr val="FF0000"/>
                </a:solidFill>
              </a:rPr>
              <a:t>patient individualized treatment </a:t>
            </a:r>
            <a:r>
              <a:rPr lang="en-US" dirty="0" smtClean="0">
                <a:solidFill>
                  <a:srgbClr val="FF0000"/>
                </a:solidFill>
              </a:rPr>
              <a:t>optimization</a:t>
            </a:r>
          </a:p>
          <a:p>
            <a:r>
              <a:rPr lang="en-US" dirty="0" smtClean="0"/>
              <a:t>The </a:t>
            </a:r>
            <a:r>
              <a:rPr lang="en-US" dirty="0"/>
              <a:t>capability of the model to simulate </a:t>
            </a:r>
            <a:r>
              <a:rPr lang="en-US" dirty="0">
                <a:solidFill>
                  <a:srgbClr val="FF0000"/>
                </a:solidFill>
              </a:rPr>
              <a:t>strongly discrete dynamical aspects of cancer </a:t>
            </a:r>
            <a:r>
              <a:rPr lang="en-US" dirty="0"/>
              <a:t>has been demonstrated </a:t>
            </a:r>
            <a:r>
              <a:rPr lang="en-US" dirty="0" err="1" smtClean="0"/>
              <a:t>i.a</a:t>
            </a:r>
            <a:r>
              <a:rPr lang="en-US" dirty="0" smtClean="0"/>
              <a:t>. through </a:t>
            </a:r>
            <a:r>
              <a:rPr lang="en-US" dirty="0"/>
              <a:t>an indicative study of the effect of </a:t>
            </a:r>
            <a:r>
              <a:rPr lang="en-US" dirty="0">
                <a:solidFill>
                  <a:srgbClr val="FF0000"/>
                </a:solidFill>
              </a:rPr>
              <a:t>symmetric stem cell division probability </a:t>
            </a:r>
            <a:r>
              <a:rPr lang="en-US" dirty="0"/>
              <a:t>on the </a:t>
            </a:r>
            <a:r>
              <a:rPr lang="en-US" dirty="0">
                <a:solidFill>
                  <a:srgbClr val="FF0000"/>
                </a:solidFill>
              </a:rPr>
              <a:t>cellular constitution of an </a:t>
            </a:r>
            <a:r>
              <a:rPr lang="en-US" dirty="0" err="1">
                <a:solidFill>
                  <a:srgbClr val="FF0000"/>
                </a:solidFill>
              </a:rPr>
              <a:t>imageable</a:t>
            </a:r>
            <a:r>
              <a:rPr lang="en-US" dirty="0">
                <a:solidFill>
                  <a:srgbClr val="FF0000"/>
                </a:solidFill>
              </a:rPr>
              <a:t>  breast </a:t>
            </a:r>
            <a:r>
              <a:rPr lang="en-US" dirty="0" err="1" smtClean="0">
                <a:solidFill>
                  <a:srgbClr val="FF0000"/>
                </a:solidFill>
              </a:rPr>
              <a:t>tumour</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85794"/>
            <a:ext cx="8229600" cy="5768997"/>
          </a:xfrm>
        </p:spPr>
        <p:txBody>
          <a:bodyPr>
            <a:normAutofit/>
          </a:bodyPr>
          <a:lstStyle/>
          <a:p>
            <a:r>
              <a:rPr lang="en-US" dirty="0" err="1" smtClean="0"/>
              <a:t>Multiscale</a:t>
            </a:r>
            <a:r>
              <a:rPr lang="en-US" dirty="0" smtClean="0"/>
              <a:t> </a:t>
            </a:r>
            <a:r>
              <a:rPr lang="en-US" dirty="0"/>
              <a:t>cancer </a:t>
            </a:r>
            <a:r>
              <a:rPr lang="en-US" dirty="0" err="1"/>
              <a:t>modelling</a:t>
            </a:r>
            <a:r>
              <a:rPr lang="en-US" dirty="0"/>
              <a:t> </a:t>
            </a:r>
            <a:r>
              <a:rPr lang="en-US" dirty="0" smtClean="0"/>
              <a:t>has also potential to support </a:t>
            </a:r>
            <a:r>
              <a:rPr lang="en-US" dirty="0"/>
              <a:t>cancer </a:t>
            </a:r>
            <a:r>
              <a:rPr lang="en-US" dirty="0">
                <a:solidFill>
                  <a:srgbClr val="66FFFF"/>
                </a:solidFill>
              </a:rPr>
              <a:t>treatment </a:t>
            </a:r>
            <a:r>
              <a:rPr lang="en-US" dirty="0" smtClean="0">
                <a:solidFill>
                  <a:srgbClr val="66FFFF"/>
                </a:solidFill>
              </a:rPr>
              <a:t>planning optimization</a:t>
            </a:r>
            <a:r>
              <a:rPr lang="en-US" i="1" dirty="0" smtClean="0"/>
              <a:t> </a:t>
            </a:r>
            <a:r>
              <a:rPr lang="en-US" dirty="0"/>
              <a:t>in the </a:t>
            </a:r>
            <a:r>
              <a:rPr lang="en-US" i="1" dirty="0"/>
              <a:t>patient individualized </a:t>
            </a:r>
            <a:r>
              <a:rPr lang="en-US" dirty="0" smtClean="0"/>
              <a:t>context.</a:t>
            </a:r>
          </a:p>
          <a:p>
            <a:r>
              <a:rPr lang="en-US" i="1" dirty="0" smtClean="0">
                <a:solidFill>
                  <a:srgbClr val="FF0000"/>
                </a:solidFill>
              </a:rPr>
              <a:t> </a:t>
            </a:r>
            <a:r>
              <a:rPr lang="en-US" dirty="0" smtClean="0">
                <a:solidFill>
                  <a:srgbClr val="FF0000"/>
                </a:solidFill>
              </a:rPr>
              <a:t>Top-down </a:t>
            </a:r>
            <a:r>
              <a:rPr lang="en-US" dirty="0" smtClean="0"/>
              <a:t>clinically </a:t>
            </a:r>
            <a:r>
              <a:rPr lang="en-US" dirty="0"/>
              <a:t>oriented </a:t>
            </a:r>
            <a:r>
              <a:rPr lang="en-US" dirty="0" err="1" smtClean="0"/>
              <a:t>modelling</a:t>
            </a:r>
            <a:r>
              <a:rPr lang="en-US" dirty="0" smtClean="0"/>
              <a:t> approach gaining </a:t>
            </a:r>
            <a:r>
              <a:rPr lang="en-US" dirty="0"/>
              <a:t>ground</a:t>
            </a:r>
            <a:r>
              <a:rPr lang="en-US" dirty="0" smtClean="0"/>
              <a:t>.</a:t>
            </a:r>
          </a:p>
          <a:p>
            <a:pPr lvl="1"/>
            <a:r>
              <a:rPr lang="en-US" dirty="0" smtClean="0"/>
              <a:t>method </a:t>
            </a:r>
            <a:r>
              <a:rPr lang="en-US" dirty="0"/>
              <a:t>developed by the </a:t>
            </a:r>
            <a:r>
              <a:rPr lang="en-US" i="1" dirty="0"/>
              <a:t>In </a:t>
            </a:r>
            <a:r>
              <a:rPr lang="en-US" i="1" dirty="0" err="1"/>
              <a:t>Silico</a:t>
            </a:r>
            <a:r>
              <a:rPr lang="en-US" dirty="0"/>
              <a:t> Oncology Group </a:t>
            </a:r>
            <a:r>
              <a:rPr lang="en-US" dirty="0" smtClean="0"/>
              <a:t> - ISOG (</a:t>
            </a:r>
            <a:r>
              <a:rPr lang="en-US" dirty="0" smtClean="0">
                <a:hlinkClick r:id="rId3"/>
              </a:rPr>
              <a:t>www.in-silico-oncology.iccs.ntua.gr</a:t>
            </a:r>
            <a:r>
              <a:rPr lang="en-US" dirty="0" smtClean="0"/>
              <a:t>)</a:t>
            </a:r>
          </a:p>
          <a:p>
            <a:pPr lvl="1"/>
            <a:r>
              <a:rPr lang="en-US" dirty="0" smtClean="0"/>
              <a:t>the approach </a:t>
            </a:r>
            <a:r>
              <a:rPr lang="en-US" dirty="0"/>
              <a:t>is based on </a:t>
            </a:r>
            <a:r>
              <a:rPr lang="en-US" i="1" dirty="0"/>
              <a:t>discrete event/state  </a:t>
            </a:r>
            <a:r>
              <a:rPr lang="en-US" i="1" dirty="0" smtClean="0"/>
              <a:t>simulation</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Merging of </a:t>
            </a:r>
            <a:r>
              <a:rPr lang="en-US" dirty="0">
                <a:solidFill>
                  <a:srgbClr val="FF0000"/>
                </a:solidFill>
              </a:rPr>
              <a:t>discrete event/state based algorithms</a:t>
            </a:r>
            <a:r>
              <a:rPr lang="en-US" dirty="0"/>
              <a:t> with </a:t>
            </a:r>
            <a:r>
              <a:rPr lang="en-US" dirty="0">
                <a:solidFill>
                  <a:srgbClr val="FF0000"/>
                </a:solidFill>
              </a:rPr>
              <a:t>continuous diffusion mathematical treatments</a:t>
            </a:r>
            <a:r>
              <a:rPr lang="en-US" dirty="0"/>
              <a:t>, which is in </a:t>
            </a:r>
            <a:r>
              <a:rPr lang="en-US" dirty="0" smtClean="0"/>
              <a:t>progress within the framework of </a:t>
            </a:r>
            <a:r>
              <a:rPr lang="en-US" dirty="0" err="1" smtClean="0"/>
              <a:t>ContraCancrum</a:t>
            </a:r>
            <a:r>
              <a:rPr lang="en-US" dirty="0" smtClean="0"/>
              <a:t> , </a:t>
            </a:r>
            <a:r>
              <a:rPr lang="en-US" dirty="0"/>
              <a:t>is expected to lead to a more refined simulation platform which </a:t>
            </a:r>
            <a:r>
              <a:rPr lang="en-US" dirty="0" smtClean="0"/>
              <a:t>will </a:t>
            </a:r>
            <a:r>
              <a:rPr lang="en-US" dirty="0"/>
              <a:t>optimally exploit the potential of both discrete and continuous </a:t>
            </a:r>
            <a:r>
              <a:rPr lang="en-US" dirty="0" smtClean="0"/>
              <a:t>mathematics</a:t>
            </a:r>
            <a:endParaRPr lang="en-US" dirty="0"/>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F999815-0C12-4D74-8F1C-77F963C82DB7}" type="slidenum">
              <a:rPr lang="el-GR"/>
              <a:pPr/>
              <a:t>51</a:t>
            </a:fld>
            <a:endParaRPr lang="el-GR"/>
          </a:p>
        </p:txBody>
      </p:sp>
      <p:sp>
        <p:nvSpPr>
          <p:cNvPr id="1244162" name="Rectangle 2"/>
          <p:cNvSpPr>
            <a:spLocks noGrp="1" noRot="1" noChangeArrowheads="1"/>
          </p:cNvSpPr>
          <p:nvPr>
            <p:ph type="title"/>
          </p:nvPr>
        </p:nvSpPr>
        <p:spPr>
          <a:xfrm>
            <a:off x="539750" y="1773238"/>
            <a:ext cx="8207375" cy="3095625"/>
          </a:xfrm>
        </p:spPr>
        <p:txBody>
          <a:bodyPr/>
          <a:lstStyle/>
          <a:p>
            <a:r>
              <a:rPr lang="en-US" sz="6000" dirty="0">
                <a:solidFill>
                  <a:srgbClr val="FF66FF"/>
                </a:solidFill>
              </a:rPr>
              <a:t>THE ACGT ONCOSIMULATOR</a:t>
            </a:r>
            <a:r>
              <a:rPr lang="en-US" sz="4000" dirty="0">
                <a:solidFill>
                  <a:srgbClr val="FF3300"/>
                </a:solidFill>
              </a:rPr>
              <a:t/>
            </a:r>
            <a:br>
              <a:rPr lang="en-US" sz="4000" dirty="0">
                <a:solidFill>
                  <a:srgbClr val="FF3300"/>
                </a:solidFill>
              </a:rPr>
            </a:br>
            <a:r>
              <a:rPr lang="en-US" sz="4000" dirty="0">
                <a:solidFill>
                  <a:srgbClr val="FF3300"/>
                </a:solidFill>
              </a:rPr>
              <a:t/>
            </a:r>
            <a:br>
              <a:rPr lang="en-US" sz="4000" dirty="0">
                <a:solidFill>
                  <a:srgbClr val="FF3300"/>
                </a:solidFill>
              </a:rPr>
            </a:br>
            <a:r>
              <a:rPr lang="el-GR" sz="3200" dirty="0">
                <a:solidFill>
                  <a:schemeClr val="tx1"/>
                </a:solidFill>
              </a:rPr>
              <a:t>http://eu-acgt.org/acgt-for-you/researchers/in-silico-oncology.html</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p>
            <a:fld id="{792BD36C-3C04-4430-8C36-F54A0145AD7D}" type="slidenum">
              <a:rPr lang="el-GR"/>
              <a:pPr/>
              <a:t>52</a:t>
            </a:fld>
            <a:endParaRPr lang="el-GR"/>
          </a:p>
        </p:txBody>
      </p:sp>
      <p:sp>
        <p:nvSpPr>
          <p:cNvPr id="1245186" name="Rectangle 2"/>
          <p:cNvSpPr>
            <a:spLocks noGrp="1" noChangeArrowheads="1"/>
          </p:cNvSpPr>
          <p:nvPr>
            <p:ph type="body" idx="1"/>
          </p:nvPr>
        </p:nvSpPr>
        <p:spPr>
          <a:xfrm>
            <a:off x="428596" y="765175"/>
            <a:ext cx="8175654" cy="5878535"/>
          </a:xfrm>
        </p:spPr>
        <p:txBody>
          <a:bodyPr/>
          <a:lstStyle/>
          <a:p>
            <a:pPr>
              <a:lnSpc>
                <a:spcPct val="90000"/>
              </a:lnSpc>
            </a:pPr>
            <a:r>
              <a:rPr lang="en-GB" sz="2600" b="1" dirty="0"/>
              <a:t>Development of the </a:t>
            </a:r>
            <a:r>
              <a:rPr lang="en-GB" sz="2600" b="1" dirty="0" smtClean="0">
                <a:solidFill>
                  <a:srgbClr val="FF0000"/>
                </a:solidFill>
              </a:rPr>
              <a:t>ACGT ONCOSIMULATOR</a:t>
            </a:r>
            <a:r>
              <a:rPr lang="en-GB" sz="2600" b="1" dirty="0" smtClean="0">
                <a:solidFill>
                  <a:schemeClr val="folHlink"/>
                </a:solidFill>
              </a:rPr>
              <a:t>”</a:t>
            </a:r>
            <a:r>
              <a:rPr lang="en-GB" sz="2600" b="1" dirty="0" smtClean="0"/>
              <a:t> i.e</a:t>
            </a:r>
            <a:r>
              <a:rPr lang="en-GB" sz="2600" b="1" dirty="0"/>
              <a:t>. a</a:t>
            </a:r>
          </a:p>
          <a:p>
            <a:pPr lvl="1">
              <a:lnSpc>
                <a:spcPct val="90000"/>
              </a:lnSpc>
            </a:pPr>
            <a:r>
              <a:rPr lang="en-GB" sz="2200" b="1" dirty="0"/>
              <a:t>clinically meaningful</a:t>
            </a:r>
          </a:p>
          <a:p>
            <a:pPr lvl="1">
              <a:lnSpc>
                <a:spcPct val="90000"/>
              </a:lnSpc>
            </a:pPr>
            <a:r>
              <a:rPr lang="en-GB" sz="2200" b="1" dirty="0"/>
              <a:t>scientifically sound</a:t>
            </a:r>
          </a:p>
          <a:p>
            <a:pPr lvl="1">
              <a:lnSpc>
                <a:spcPct val="90000"/>
              </a:lnSpc>
            </a:pPr>
            <a:r>
              <a:rPr lang="en-GB" sz="2200" b="1" dirty="0"/>
              <a:t>technologically advanced</a:t>
            </a:r>
          </a:p>
          <a:p>
            <a:pPr lvl="1">
              <a:lnSpc>
                <a:spcPct val="90000"/>
              </a:lnSpc>
            </a:pPr>
            <a:r>
              <a:rPr lang="en-GB" sz="2200" b="1" dirty="0"/>
              <a:t>and user friendly</a:t>
            </a:r>
          </a:p>
          <a:p>
            <a:pPr lvl="1">
              <a:lnSpc>
                <a:spcPct val="90000"/>
              </a:lnSpc>
              <a:buFont typeface="Wingdings" pitchFamily="2" charset="2"/>
              <a:buNone/>
            </a:pPr>
            <a:r>
              <a:rPr lang="en-GB" sz="2200" b="1" dirty="0"/>
              <a:t>	system able to spatiotemporally simulate tumour growth and normal tissue response to therapeutic schemes</a:t>
            </a:r>
          </a:p>
          <a:p>
            <a:pPr>
              <a:lnSpc>
                <a:spcPct val="90000"/>
              </a:lnSpc>
            </a:pPr>
            <a:r>
              <a:rPr lang="en-GB" sz="2600" b="1" dirty="0"/>
              <a:t>The final goal is to contribute to </a:t>
            </a:r>
          </a:p>
          <a:p>
            <a:pPr lvl="1">
              <a:lnSpc>
                <a:spcPct val="90000"/>
              </a:lnSpc>
            </a:pPr>
            <a:r>
              <a:rPr lang="en-GB" sz="2300" b="1" dirty="0"/>
              <a:t>the </a:t>
            </a:r>
            <a:r>
              <a:rPr lang="en-GB" sz="2600" b="1" dirty="0">
                <a:solidFill>
                  <a:srgbClr val="FF0000"/>
                </a:solidFill>
              </a:rPr>
              <a:t>optimization of cancer therapeutic strategies</a:t>
            </a:r>
            <a:r>
              <a:rPr lang="en-GB" sz="2300" b="1" dirty="0">
                <a:solidFill>
                  <a:srgbClr val="FF0000"/>
                </a:solidFill>
              </a:rPr>
              <a:t> </a:t>
            </a:r>
            <a:r>
              <a:rPr lang="en-GB" sz="2300" b="1" dirty="0"/>
              <a:t>through conducting </a:t>
            </a:r>
            <a:r>
              <a:rPr lang="en-GB" sz="2300" b="1" i="1" dirty="0"/>
              <a:t>in </a:t>
            </a:r>
            <a:r>
              <a:rPr lang="en-GB" sz="2300" b="1" i="1" dirty="0" err="1"/>
              <a:t>silico</a:t>
            </a:r>
            <a:r>
              <a:rPr lang="en-GB" sz="2300" b="1" dirty="0"/>
              <a:t> (=on the computer) experiments based on the individual patient’s multilevel data </a:t>
            </a:r>
          </a:p>
          <a:p>
            <a:pPr lvl="1">
              <a:lnSpc>
                <a:spcPct val="90000"/>
              </a:lnSpc>
            </a:pPr>
            <a:r>
              <a:rPr lang="en-GB" sz="2200" b="1" dirty="0"/>
              <a:t>An additional target is to support the design and interpretation of </a:t>
            </a:r>
            <a:r>
              <a:rPr lang="en-GB" sz="2200" b="1" dirty="0">
                <a:solidFill>
                  <a:srgbClr val="FFFF00"/>
                </a:solidFill>
              </a:rPr>
              <a:t>new </a:t>
            </a:r>
            <a:r>
              <a:rPr lang="en-GB" sz="2200" b="1" dirty="0" err="1">
                <a:solidFill>
                  <a:srgbClr val="FFFF00"/>
                </a:solidFill>
              </a:rPr>
              <a:t>clininicogenomic</a:t>
            </a:r>
            <a:r>
              <a:rPr lang="en-GB" sz="2200" b="1" dirty="0">
                <a:solidFill>
                  <a:srgbClr val="FFFF00"/>
                </a:solidFill>
              </a:rPr>
              <a:t> trials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119C9112-B03D-44EB-A2F9-E8864B43E3DC}" type="slidenum">
              <a:rPr lang="el-GR"/>
              <a:pPr/>
              <a:t>53</a:t>
            </a:fld>
            <a:endParaRPr lang="el-GR"/>
          </a:p>
        </p:txBody>
      </p:sp>
      <p:sp>
        <p:nvSpPr>
          <p:cNvPr id="1246210" name="Rectangle 2"/>
          <p:cNvSpPr>
            <a:spLocks noGrp="1" noRot="1" noChangeArrowheads="1"/>
          </p:cNvSpPr>
          <p:nvPr>
            <p:ph type="title"/>
          </p:nvPr>
        </p:nvSpPr>
        <p:spPr>
          <a:xfrm>
            <a:off x="1042988" y="404813"/>
            <a:ext cx="7308850" cy="792162"/>
          </a:xfrm>
        </p:spPr>
        <p:txBody>
          <a:bodyPr/>
          <a:lstStyle/>
          <a:p>
            <a:r>
              <a:rPr lang="en-US" sz="3600">
                <a:solidFill>
                  <a:srgbClr val="FFFF00"/>
                </a:solidFill>
              </a:rPr>
              <a:t>The </a:t>
            </a:r>
            <a:r>
              <a:rPr lang="en-US" sz="3600" i="1">
                <a:solidFill>
                  <a:srgbClr val="FFFF00"/>
                </a:solidFill>
              </a:rPr>
              <a:t>In Silico</a:t>
            </a:r>
            <a:r>
              <a:rPr lang="en-US" sz="3600">
                <a:solidFill>
                  <a:srgbClr val="FFFF00"/>
                </a:solidFill>
              </a:rPr>
              <a:t> Oncology ACGT application</a:t>
            </a:r>
            <a:endParaRPr lang="el-GR" sz="3600">
              <a:solidFill>
                <a:srgbClr val="FFFF00"/>
              </a:solidFill>
            </a:endParaRPr>
          </a:p>
        </p:txBody>
      </p:sp>
      <p:sp>
        <p:nvSpPr>
          <p:cNvPr id="1246211" name="Rectangle 3"/>
          <p:cNvSpPr>
            <a:spLocks noGrp="1" noChangeArrowheads="1"/>
          </p:cNvSpPr>
          <p:nvPr>
            <p:ph type="body" idx="1"/>
          </p:nvPr>
        </p:nvSpPr>
        <p:spPr>
          <a:xfrm>
            <a:off x="571472" y="1714488"/>
            <a:ext cx="8064500" cy="4518041"/>
          </a:xfrm>
        </p:spPr>
        <p:txBody>
          <a:bodyPr/>
          <a:lstStyle/>
          <a:p>
            <a:r>
              <a:rPr lang="en-GB" sz="2400" b="1" dirty="0"/>
              <a:t>This application utilises </a:t>
            </a:r>
            <a:r>
              <a:rPr lang="en-GB" sz="2400" b="1" dirty="0">
                <a:solidFill>
                  <a:srgbClr val="FF0000"/>
                </a:solidFill>
              </a:rPr>
              <a:t>patient data from different </a:t>
            </a:r>
            <a:r>
              <a:rPr lang="en-GB" sz="2400" b="1" dirty="0" err="1">
                <a:solidFill>
                  <a:srgbClr val="FF0000"/>
                </a:solidFill>
              </a:rPr>
              <a:t>biocomplexity</a:t>
            </a:r>
            <a:r>
              <a:rPr lang="en-GB" sz="2400" b="1" dirty="0">
                <a:solidFill>
                  <a:srgbClr val="FF0000"/>
                </a:solidFill>
              </a:rPr>
              <a:t> levels </a:t>
            </a:r>
          </a:p>
          <a:p>
            <a:r>
              <a:rPr lang="en-GB" sz="2400" b="1" dirty="0"/>
              <a:t>The constituent simulation models are based on the </a:t>
            </a:r>
            <a:r>
              <a:rPr lang="en-GB" sz="2400" b="1" dirty="0">
                <a:solidFill>
                  <a:srgbClr val="FFFF00"/>
                </a:solidFill>
              </a:rPr>
              <a:t>“</a:t>
            </a:r>
            <a:r>
              <a:rPr lang="en-GB" sz="2400" b="1" dirty="0">
                <a:solidFill>
                  <a:srgbClr val="FF0000"/>
                </a:solidFill>
              </a:rPr>
              <a:t>top-down” </a:t>
            </a:r>
            <a:r>
              <a:rPr lang="en-GB" sz="2400" b="1" dirty="0" err="1">
                <a:solidFill>
                  <a:srgbClr val="FF0000"/>
                </a:solidFill>
              </a:rPr>
              <a:t>modeling</a:t>
            </a:r>
            <a:r>
              <a:rPr lang="en-GB" sz="2400" b="1" dirty="0">
                <a:solidFill>
                  <a:srgbClr val="FF0000"/>
                </a:solidFill>
              </a:rPr>
              <a:t> approach </a:t>
            </a:r>
          </a:p>
          <a:p>
            <a:r>
              <a:rPr lang="en-GB" sz="2400" b="1" dirty="0"/>
              <a:t>Pertinent clinical, imaging, </a:t>
            </a:r>
            <a:r>
              <a:rPr lang="en-GB" sz="2400" b="1" dirty="0" err="1"/>
              <a:t>histopathologic</a:t>
            </a:r>
            <a:r>
              <a:rPr lang="en-GB" sz="2400" b="1" dirty="0"/>
              <a:t> and molecular data in conjunction with the ACGT clinical trials are exploited in order to </a:t>
            </a:r>
            <a:r>
              <a:rPr lang="en-GB" sz="2400" b="1" dirty="0">
                <a:solidFill>
                  <a:srgbClr val="FF0000"/>
                </a:solidFill>
              </a:rPr>
              <a:t>validate the model </a:t>
            </a:r>
            <a:r>
              <a:rPr lang="en-GB" sz="2400" b="1" dirty="0"/>
              <a:t>both prospectively and retrospectively.</a:t>
            </a:r>
          </a:p>
          <a:p>
            <a:r>
              <a:rPr lang="en-GB" sz="2400" b="1" dirty="0"/>
              <a:t>The </a:t>
            </a:r>
            <a:r>
              <a:rPr lang="en-GB" sz="2400" b="1" i="1" dirty="0"/>
              <a:t>in </a:t>
            </a:r>
            <a:r>
              <a:rPr lang="en-GB" sz="2400" b="1" i="1" dirty="0" err="1"/>
              <a:t>silico</a:t>
            </a:r>
            <a:r>
              <a:rPr lang="en-GB" sz="2400" b="1" dirty="0"/>
              <a:t> oncology trial is based on the two ACGT clinical trials </a:t>
            </a:r>
            <a:r>
              <a:rPr lang="en-GB" sz="2400" b="1" dirty="0">
                <a:solidFill>
                  <a:srgbClr val="FFFF00"/>
                </a:solidFill>
              </a:rPr>
              <a:t>(</a:t>
            </a:r>
            <a:r>
              <a:rPr lang="en-GB" sz="2400" b="1" dirty="0" err="1">
                <a:solidFill>
                  <a:srgbClr val="FF0000"/>
                </a:solidFill>
              </a:rPr>
              <a:t>Nephroblastoma</a:t>
            </a:r>
            <a:r>
              <a:rPr lang="en-GB" sz="2400" b="1" dirty="0">
                <a:solidFill>
                  <a:srgbClr val="FF0000"/>
                </a:solidFill>
              </a:rPr>
              <a:t> SIOP 2001/GPOH </a:t>
            </a:r>
            <a:r>
              <a:rPr lang="en-GB" sz="2400" b="1" dirty="0"/>
              <a:t>and </a:t>
            </a:r>
            <a:r>
              <a:rPr lang="en-GB" sz="2400" b="1" dirty="0">
                <a:solidFill>
                  <a:srgbClr val="FF0000"/>
                </a:solidFill>
              </a:rPr>
              <a:t>breast cancer TOP trial)</a:t>
            </a:r>
            <a:endParaRPr lang="el-GR" sz="2400" b="1" dirty="0">
              <a:solidFill>
                <a:srgbClr val="FF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182C6625-84D6-48FC-A41B-52AFFCAD992E}" type="slidenum">
              <a:rPr lang="el-GR"/>
              <a:pPr/>
              <a:t>54</a:t>
            </a:fld>
            <a:endParaRPr lang="el-GR"/>
          </a:p>
        </p:txBody>
      </p:sp>
      <p:sp>
        <p:nvSpPr>
          <p:cNvPr id="1249282" name="Rectangle 2"/>
          <p:cNvSpPr>
            <a:spLocks noGrp="1" noRot="1" noChangeArrowheads="1"/>
          </p:cNvSpPr>
          <p:nvPr>
            <p:ph type="title"/>
          </p:nvPr>
        </p:nvSpPr>
        <p:spPr>
          <a:xfrm>
            <a:off x="395288" y="476250"/>
            <a:ext cx="8229600" cy="1728788"/>
          </a:xfrm>
        </p:spPr>
        <p:txBody>
          <a:bodyPr/>
          <a:lstStyle/>
          <a:p>
            <a:r>
              <a:rPr lang="en-US" sz="4000" dirty="0">
                <a:solidFill>
                  <a:srgbClr val="FFFF00"/>
                </a:solidFill>
              </a:rPr>
              <a:t>Institutions Participating in the Development and Validation </a:t>
            </a:r>
            <a:br>
              <a:rPr lang="en-US" sz="4000" dirty="0">
                <a:solidFill>
                  <a:srgbClr val="FFFF00"/>
                </a:solidFill>
              </a:rPr>
            </a:br>
            <a:r>
              <a:rPr lang="en-US" sz="4000" dirty="0">
                <a:solidFill>
                  <a:srgbClr val="FFFF00"/>
                </a:solidFill>
              </a:rPr>
              <a:t>of the ACGT </a:t>
            </a:r>
            <a:r>
              <a:rPr lang="en-US" sz="4000" dirty="0" err="1">
                <a:solidFill>
                  <a:srgbClr val="FFFF00"/>
                </a:solidFill>
              </a:rPr>
              <a:t>Oncosimulator</a:t>
            </a:r>
            <a:endParaRPr lang="el-GR" sz="4000" dirty="0">
              <a:solidFill>
                <a:srgbClr val="FFFF00"/>
              </a:solidFill>
            </a:endParaRPr>
          </a:p>
        </p:txBody>
      </p:sp>
      <p:sp>
        <p:nvSpPr>
          <p:cNvPr id="1249283" name="Rectangle 3"/>
          <p:cNvSpPr>
            <a:spLocks noGrp="1" noChangeArrowheads="1"/>
          </p:cNvSpPr>
          <p:nvPr>
            <p:ph type="body" idx="1"/>
          </p:nvPr>
        </p:nvSpPr>
        <p:spPr>
          <a:xfrm>
            <a:off x="457200" y="2565400"/>
            <a:ext cx="8229600" cy="3560763"/>
          </a:xfrm>
        </p:spPr>
        <p:txBody>
          <a:bodyPr/>
          <a:lstStyle/>
          <a:p>
            <a:pPr>
              <a:lnSpc>
                <a:spcPct val="80000"/>
              </a:lnSpc>
            </a:pPr>
            <a:r>
              <a:rPr lang="en-US" sz="2400" b="1" dirty="0"/>
              <a:t>ICCS – National Technical University of Athens (Leader)</a:t>
            </a:r>
          </a:p>
          <a:p>
            <a:pPr>
              <a:lnSpc>
                <a:spcPct val="80000"/>
              </a:lnSpc>
            </a:pPr>
            <a:r>
              <a:rPr lang="en-US" sz="2400" b="1" dirty="0"/>
              <a:t>University of </a:t>
            </a:r>
            <a:r>
              <a:rPr lang="en-US" sz="2400" b="1" dirty="0" smtClean="0"/>
              <a:t>Saarland</a:t>
            </a:r>
          </a:p>
          <a:p>
            <a:pPr>
              <a:lnSpc>
                <a:spcPct val="80000"/>
              </a:lnSpc>
            </a:pPr>
            <a:r>
              <a:rPr lang="en-US" sz="2400" b="1" dirty="0" smtClean="0">
                <a:solidFill>
                  <a:srgbClr val="FF0000"/>
                </a:solidFill>
              </a:rPr>
              <a:t>University of Hokkaido, Japan </a:t>
            </a:r>
            <a:endParaRPr lang="en-US" sz="2400" b="1" dirty="0"/>
          </a:p>
          <a:p>
            <a:pPr>
              <a:lnSpc>
                <a:spcPct val="80000"/>
              </a:lnSpc>
            </a:pPr>
            <a:r>
              <a:rPr lang="en-US" sz="2400" b="1" dirty="0" err="1"/>
              <a:t>Institut</a:t>
            </a:r>
            <a:r>
              <a:rPr lang="en-US" sz="2400" b="1" dirty="0"/>
              <a:t> Jules Bordet</a:t>
            </a:r>
          </a:p>
          <a:p>
            <a:pPr>
              <a:lnSpc>
                <a:spcPct val="80000"/>
              </a:lnSpc>
            </a:pPr>
            <a:r>
              <a:rPr lang="en-US" sz="2400" b="1" dirty="0" err="1"/>
              <a:t>Fraunhofer</a:t>
            </a:r>
            <a:r>
              <a:rPr lang="en-US" sz="2400" b="1" dirty="0"/>
              <a:t> </a:t>
            </a:r>
            <a:r>
              <a:rPr lang="en-US" sz="2400" b="1" dirty="0" err="1"/>
              <a:t>Gesellschaft</a:t>
            </a:r>
            <a:endParaRPr lang="en-US" sz="2400" b="1" dirty="0"/>
          </a:p>
          <a:p>
            <a:pPr>
              <a:lnSpc>
                <a:spcPct val="80000"/>
              </a:lnSpc>
            </a:pPr>
            <a:r>
              <a:rPr lang="en-US" sz="2400" b="1" dirty="0"/>
              <a:t>INRIA</a:t>
            </a:r>
          </a:p>
          <a:p>
            <a:pPr>
              <a:lnSpc>
                <a:spcPct val="80000"/>
              </a:lnSpc>
            </a:pPr>
            <a:r>
              <a:rPr lang="en-US" sz="2400" b="1" dirty="0"/>
              <a:t>University of Amsterdam</a:t>
            </a:r>
          </a:p>
          <a:p>
            <a:pPr>
              <a:lnSpc>
                <a:spcPct val="80000"/>
              </a:lnSpc>
            </a:pPr>
            <a:r>
              <a:rPr lang="en-US" sz="2400" b="1" dirty="0"/>
              <a:t>Poznan Supercomputing Centre</a:t>
            </a:r>
          </a:p>
          <a:p>
            <a:pPr>
              <a:lnSpc>
                <a:spcPct val="80000"/>
              </a:lnSpc>
            </a:pPr>
            <a:r>
              <a:rPr lang="en-US" sz="2400" b="1" dirty="0" smtClean="0"/>
              <a:t>Foundation </a:t>
            </a:r>
            <a:r>
              <a:rPr lang="en-US" sz="2400" b="1" dirty="0"/>
              <a:t>for Research and Technology – Hellas</a:t>
            </a:r>
          </a:p>
          <a:p>
            <a:pPr>
              <a:lnSpc>
                <a:spcPct val="80000"/>
              </a:lnSpc>
            </a:pPr>
            <a:r>
              <a:rPr lang="en-US" sz="2400" b="1" dirty="0" err="1"/>
              <a:t>Istituto</a:t>
            </a:r>
            <a:r>
              <a:rPr lang="en-US" sz="2400" b="1" dirty="0"/>
              <a:t> </a:t>
            </a:r>
            <a:r>
              <a:rPr lang="en-US" sz="2400" b="1" dirty="0" err="1"/>
              <a:t>Europeo</a:t>
            </a:r>
            <a:r>
              <a:rPr lang="en-US" sz="2400" b="1" dirty="0"/>
              <a:t> </a:t>
            </a:r>
            <a:r>
              <a:rPr lang="en-US" sz="2400" b="1" dirty="0" err="1"/>
              <a:t>di</a:t>
            </a:r>
            <a:r>
              <a:rPr lang="en-US" sz="2400" b="1" dirty="0"/>
              <a:t> </a:t>
            </a:r>
            <a:r>
              <a:rPr lang="en-US" sz="2400" b="1" dirty="0" err="1"/>
              <a:t>Oncologia</a:t>
            </a:r>
            <a:endParaRPr lang="en-US" sz="2400" b="1" dirty="0"/>
          </a:p>
          <a:p>
            <a:pPr>
              <a:lnSpc>
                <a:spcPct val="80000"/>
              </a:lnSpc>
            </a:pPr>
            <a:endParaRPr lang="el-GR" sz="24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5F4DA8E-7067-44D3-B56F-BD765D349DA1}" type="slidenum">
              <a:rPr lang="el-GR"/>
              <a:pPr/>
              <a:t>55</a:t>
            </a:fld>
            <a:endParaRPr lang="el-GR"/>
          </a:p>
        </p:txBody>
      </p:sp>
      <p:pic>
        <p:nvPicPr>
          <p:cNvPr id="1250306" name="Picture 2" descr="onco"/>
          <p:cNvPicPr>
            <a:picLocks noChangeAspect="1" noChangeArrowheads="1"/>
          </p:cNvPicPr>
          <p:nvPr/>
        </p:nvPicPr>
        <p:blipFill>
          <a:blip r:embed="rId3"/>
          <a:srcRect/>
          <a:stretch>
            <a:fillRect/>
          </a:stretch>
        </p:blipFill>
        <p:spPr bwMode="auto">
          <a:xfrm>
            <a:off x="1331913" y="188913"/>
            <a:ext cx="6911975" cy="6264275"/>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1055412-05E4-4FD3-8BC1-718FD4D972AB}" type="slidenum">
              <a:rPr lang="el-GR"/>
              <a:pPr/>
              <a:t>56</a:t>
            </a:fld>
            <a:endParaRPr lang="el-GR"/>
          </a:p>
        </p:txBody>
      </p:sp>
      <p:sp>
        <p:nvSpPr>
          <p:cNvPr id="1264642" name="Rectangle 2"/>
          <p:cNvSpPr>
            <a:spLocks noGrp="1" noRot="1" noChangeArrowheads="1"/>
          </p:cNvSpPr>
          <p:nvPr>
            <p:ph type="title"/>
          </p:nvPr>
        </p:nvSpPr>
        <p:spPr>
          <a:xfrm>
            <a:off x="611188" y="2565400"/>
            <a:ext cx="8229600" cy="1143000"/>
          </a:xfrm>
        </p:spPr>
        <p:txBody>
          <a:bodyPr/>
          <a:lstStyle/>
          <a:p>
            <a:r>
              <a:rPr lang="en-US" sz="4000">
                <a:solidFill>
                  <a:srgbClr val="FFFF00"/>
                </a:solidFill>
              </a:rPr>
              <a:t>TECHNOLOGY MODULES</a:t>
            </a:r>
            <a:endParaRPr lang="el-GR" sz="4000">
              <a:solidFill>
                <a:srgbClr val="FFFF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34D2CFE9-8E55-4400-B982-F71609133EF2}" type="slidenum">
              <a:rPr lang="el-GR"/>
              <a:pPr/>
              <a:t>57</a:t>
            </a:fld>
            <a:endParaRPr lang="el-GR"/>
          </a:p>
        </p:txBody>
      </p:sp>
      <p:sp>
        <p:nvSpPr>
          <p:cNvPr id="1265666" name="Rectangle 2"/>
          <p:cNvSpPr>
            <a:spLocks noGrp="1" noRot="1" noChangeArrowheads="1"/>
          </p:cNvSpPr>
          <p:nvPr>
            <p:ph type="title"/>
          </p:nvPr>
        </p:nvSpPr>
        <p:spPr>
          <a:xfrm>
            <a:off x="1619250" y="476250"/>
            <a:ext cx="6265863" cy="641350"/>
          </a:xfrm>
        </p:spPr>
        <p:txBody>
          <a:bodyPr/>
          <a:lstStyle/>
          <a:p>
            <a:r>
              <a:rPr lang="en-US" sz="3600">
                <a:solidFill>
                  <a:srgbClr val="FFFF00"/>
                </a:solidFill>
              </a:rPr>
              <a:t>TECHNOLOGY MODULES</a:t>
            </a:r>
            <a:endParaRPr lang="el-GR" sz="3600">
              <a:solidFill>
                <a:srgbClr val="FFFF00"/>
              </a:solidFill>
            </a:endParaRPr>
          </a:p>
        </p:txBody>
      </p:sp>
      <p:sp>
        <p:nvSpPr>
          <p:cNvPr id="1265667" name="Rectangle 3"/>
          <p:cNvSpPr>
            <a:spLocks noGrp="1" noChangeArrowheads="1"/>
          </p:cNvSpPr>
          <p:nvPr>
            <p:ph type="body" idx="1"/>
          </p:nvPr>
        </p:nvSpPr>
        <p:spPr/>
        <p:txBody>
          <a:bodyPr/>
          <a:lstStyle/>
          <a:p>
            <a:pPr>
              <a:lnSpc>
                <a:spcPct val="90000"/>
              </a:lnSpc>
            </a:pPr>
            <a:r>
              <a:rPr lang="en-US" b="1"/>
              <a:t>Image Processing</a:t>
            </a:r>
          </a:p>
          <a:p>
            <a:pPr>
              <a:lnSpc>
                <a:spcPct val="90000"/>
              </a:lnSpc>
            </a:pPr>
            <a:r>
              <a:rPr lang="en-US" b="1"/>
              <a:t>Internal Code Parallelization</a:t>
            </a:r>
          </a:p>
          <a:p>
            <a:pPr>
              <a:lnSpc>
                <a:spcPct val="90000"/>
              </a:lnSpc>
            </a:pPr>
            <a:r>
              <a:rPr lang="en-US" b="1"/>
              <a:t>Cluster Execution</a:t>
            </a:r>
          </a:p>
          <a:p>
            <a:pPr>
              <a:lnSpc>
                <a:spcPct val="90000"/>
              </a:lnSpc>
            </a:pPr>
            <a:r>
              <a:rPr lang="en-US" b="1"/>
              <a:t>Grid Execution</a:t>
            </a:r>
          </a:p>
          <a:p>
            <a:pPr>
              <a:lnSpc>
                <a:spcPct val="90000"/>
              </a:lnSpc>
            </a:pPr>
            <a:r>
              <a:rPr lang="en-US" b="1"/>
              <a:t>Dynamic/Virtual Reality Visualization</a:t>
            </a:r>
          </a:p>
          <a:p>
            <a:pPr>
              <a:lnSpc>
                <a:spcPct val="90000"/>
              </a:lnSpc>
            </a:pPr>
            <a:r>
              <a:rPr lang="en-US" b="1"/>
              <a:t>Subjunctive Interface Technologies</a:t>
            </a:r>
          </a:p>
          <a:p>
            <a:pPr>
              <a:lnSpc>
                <a:spcPct val="90000"/>
              </a:lnSpc>
            </a:pPr>
            <a:r>
              <a:rPr lang="en-US" b="1"/>
              <a:t>The overall ACGT technological infrastructure</a:t>
            </a:r>
          </a:p>
          <a:p>
            <a:pPr>
              <a:lnSpc>
                <a:spcPct val="90000"/>
              </a:lnSpc>
            </a:pPr>
            <a:endParaRPr lang="el-GR" b="1"/>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3A3D62C-B859-480D-9719-A1C6D83D7884}" type="slidenum">
              <a:rPr lang="el-GR"/>
              <a:pPr/>
              <a:t>58</a:t>
            </a:fld>
            <a:endParaRPr lang="el-GR"/>
          </a:p>
        </p:txBody>
      </p:sp>
      <p:sp>
        <p:nvSpPr>
          <p:cNvPr id="1266690" name="Rectangle 2"/>
          <p:cNvSpPr>
            <a:spLocks noGrp="1" noRot="1" noChangeArrowheads="1"/>
          </p:cNvSpPr>
          <p:nvPr>
            <p:ph type="title"/>
          </p:nvPr>
        </p:nvSpPr>
        <p:spPr>
          <a:xfrm>
            <a:off x="1619250" y="411163"/>
            <a:ext cx="6985000" cy="1190625"/>
          </a:xfrm>
        </p:spPr>
        <p:txBody>
          <a:bodyPr/>
          <a:lstStyle/>
          <a:p>
            <a:r>
              <a:rPr lang="en-US">
                <a:solidFill>
                  <a:srgbClr val="FFFF00"/>
                </a:solidFill>
              </a:rPr>
              <a:t>Need for code execution on Grid environment</a:t>
            </a:r>
            <a:endParaRPr lang="el-GR">
              <a:solidFill>
                <a:srgbClr val="FFFF00"/>
              </a:solidFill>
            </a:endParaRPr>
          </a:p>
        </p:txBody>
      </p:sp>
      <p:sp>
        <p:nvSpPr>
          <p:cNvPr id="1266691" name="Rectangle 3"/>
          <p:cNvSpPr>
            <a:spLocks noGrp="1" noChangeArrowheads="1"/>
          </p:cNvSpPr>
          <p:nvPr>
            <p:ph type="body" idx="1"/>
          </p:nvPr>
        </p:nvSpPr>
        <p:spPr>
          <a:xfrm>
            <a:off x="827088" y="1916113"/>
            <a:ext cx="7848600" cy="4537075"/>
          </a:xfrm>
        </p:spPr>
        <p:txBody>
          <a:bodyPr/>
          <a:lstStyle/>
          <a:p>
            <a:r>
              <a:rPr lang="en-US" sz="3000" b="1" dirty="0"/>
              <a:t>Use of Grid architectures is important in order to execute the code for a </a:t>
            </a:r>
            <a:r>
              <a:rPr lang="en-US" sz="3000" b="1" dirty="0">
                <a:solidFill>
                  <a:schemeClr val="folHlink"/>
                </a:solidFill>
              </a:rPr>
              <a:t>very large number of parameters values combinations concurrently</a:t>
            </a:r>
            <a:r>
              <a:rPr lang="en-US" sz="3000" b="1" dirty="0"/>
              <a:t>.</a:t>
            </a:r>
          </a:p>
          <a:p>
            <a:r>
              <a:rPr lang="en-US" sz="3000" b="1" dirty="0"/>
              <a:t>This is necessary in order </a:t>
            </a:r>
            <a:r>
              <a:rPr lang="en-US" sz="3000" b="1" dirty="0">
                <a:solidFill>
                  <a:schemeClr val="folHlink"/>
                </a:solidFill>
              </a:rPr>
              <a:t>to increase the reliability of the “</a:t>
            </a:r>
            <a:r>
              <a:rPr lang="en-US" sz="3000" b="1" dirty="0" err="1">
                <a:solidFill>
                  <a:schemeClr val="folHlink"/>
                </a:solidFill>
              </a:rPr>
              <a:t>Oncosimulator</a:t>
            </a:r>
            <a:r>
              <a:rPr lang="en-US" sz="3000" b="1" dirty="0"/>
              <a:t>” as many parameter values are not known but only their ranges can be estimated.</a:t>
            </a:r>
          </a:p>
          <a:p>
            <a:endParaRPr lang="el-GR"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p>
            <a:fld id="{47F61728-C869-4478-856F-D88763F4EA18}" type="slidenum">
              <a:rPr lang="el-GR"/>
              <a:pPr/>
              <a:t>59</a:t>
            </a:fld>
            <a:endParaRPr lang="el-GR"/>
          </a:p>
        </p:txBody>
      </p:sp>
      <p:sp>
        <p:nvSpPr>
          <p:cNvPr id="1267714" name="Rectangle 2"/>
          <p:cNvSpPr>
            <a:spLocks noGrp="1" noChangeArrowheads="1"/>
          </p:cNvSpPr>
          <p:nvPr>
            <p:ph type="title" idx="4294967295"/>
          </p:nvPr>
        </p:nvSpPr>
        <p:spPr>
          <a:xfrm>
            <a:off x="1619250" y="411163"/>
            <a:ext cx="6121400" cy="701675"/>
          </a:xfrm>
        </p:spPr>
        <p:txBody>
          <a:bodyPr anchor="t">
            <a:spAutoFit/>
          </a:bodyPr>
          <a:lstStyle/>
          <a:p>
            <a:r>
              <a:rPr lang="de-DE" altLang="ja-JP" sz="4000" dirty="0">
                <a:solidFill>
                  <a:srgbClr val="FFFF00"/>
                </a:solidFill>
                <a:ea typeface="MS PGothic" pitchFamily="34" charset="-128"/>
              </a:rPr>
              <a:t>Drawing contours</a:t>
            </a:r>
            <a:endParaRPr lang="en-US" altLang="ja-JP" sz="4000" dirty="0">
              <a:solidFill>
                <a:srgbClr val="FFFF00"/>
              </a:solidFill>
              <a:ea typeface="MS PGothic" pitchFamily="34" charset="-128"/>
            </a:endParaRPr>
          </a:p>
        </p:txBody>
      </p:sp>
      <p:sp>
        <p:nvSpPr>
          <p:cNvPr id="1267715" name="Rectangle 3"/>
          <p:cNvSpPr>
            <a:spLocks noGrp="1" noChangeArrowheads="1"/>
          </p:cNvSpPr>
          <p:nvPr>
            <p:ph type="body" idx="4294967295"/>
          </p:nvPr>
        </p:nvSpPr>
        <p:spPr/>
        <p:txBody>
          <a:bodyPr/>
          <a:lstStyle/>
          <a:p>
            <a:r>
              <a:rPr lang="de-DE" altLang="ja-JP" sz="2600" b="1" dirty="0">
                <a:solidFill>
                  <a:srgbClr val="FF0000"/>
                </a:solidFill>
                <a:ea typeface="MS PGothic" pitchFamily="34" charset="-128"/>
              </a:rPr>
              <a:t>Contours </a:t>
            </a:r>
            <a:r>
              <a:rPr lang="de-DE" altLang="ja-JP" sz="2600" b="1" dirty="0">
                <a:ea typeface="MS PGothic" pitchFamily="34" charset="-128"/>
              </a:rPr>
              <a:t>are drawn slice-wise as a polygon-strip</a:t>
            </a:r>
            <a:endParaRPr lang="en-US" altLang="ja-JP" sz="2600" b="1" dirty="0">
              <a:solidFill>
                <a:schemeClr val="accent2"/>
              </a:solidFill>
              <a:ea typeface="MS PGothic" pitchFamily="34" charset="-128"/>
            </a:endParaRPr>
          </a:p>
        </p:txBody>
      </p:sp>
      <p:pic>
        <p:nvPicPr>
          <p:cNvPr id="1267716" name="Picture 4" descr="Vol1"/>
          <p:cNvPicPr>
            <a:picLocks noChangeAspect="1" noChangeArrowheads="1"/>
          </p:cNvPicPr>
          <p:nvPr/>
        </p:nvPicPr>
        <p:blipFill>
          <a:blip r:embed="rId3"/>
          <a:srcRect/>
          <a:stretch>
            <a:fillRect/>
          </a:stretch>
        </p:blipFill>
        <p:spPr bwMode="auto">
          <a:xfrm>
            <a:off x="642910" y="2643182"/>
            <a:ext cx="3549650" cy="3586162"/>
          </a:xfrm>
          <a:prstGeom prst="rect">
            <a:avLst/>
          </a:prstGeom>
          <a:noFill/>
          <a:ln w="9525">
            <a:solidFill>
              <a:schemeClr val="tx1"/>
            </a:solidFill>
            <a:miter lim="800000"/>
            <a:headEnd/>
            <a:tailEnd/>
          </a:ln>
        </p:spPr>
      </p:pic>
      <p:pic>
        <p:nvPicPr>
          <p:cNvPr id="1267717" name="Picture 5" descr="Vol2"/>
          <p:cNvPicPr>
            <a:picLocks noChangeAspect="1" noChangeArrowheads="1"/>
          </p:cNvPicPr>
          <p:nvPr/>
        </p:nvPicPr>
        <p:blipFill>
          <a:blip r:embed="rId4"/>
          <a:srcRect/>
          <a:stretch>
            <a:fillRect/>
          </a:stretch>
        </p:blipFill>
        <p:spPr bwMode="auto">
          <a:xfrm>
            <a:off x="4714876" y="4786322"/>
            <a:ext cx="3883025" cy="13366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00042"/>
            <a:ext cx="8229600" cy="6000792"/>
          </a:xfrm>
        </p:spPr>
        <p:txBody>
          <a:bodyPr>
            <a:normAutofit fontScale="92500" lnSpcReduction="20000"/>
          </a:bodyPr>
          <a:lstStyle/>
          <a:p>
            <a:r>
              <a:rPr lang="en-US" dirty="0" smtClean="0">
                <a:solidFill>
                  <a:srgbClr val="FF0000"/>
                </a:solidFill>
              </a:rPr>
              <a:t>Several simulation </a:t>
            </a:r>
            <a:r>
              <a:rPr lang="en-US" dirty="0">
                <a:solidFill>
                  <a:srgbClr val="FF0000"/>
                </a:solidFill>
              </a:rPr>
              <a:t>models </a:t>
            </a:r>
            <a:r>
              <a:rPr lang="en-US" dirty="0"/>
              <a:t>oriented towards patient individualized treatment optimization </a:t>
            </a:r>
            <a:r>
              <a:rPr lang="en-US" dirty="0" smtClean="0"/>
              <a:t>developed</a:t>
            </a:r>
          </a:p>
          <a:p>
            <a:r>
              <a:rPr lang="en-US" dirty="0" smtClean="0"/>
              <a:t>Emerging </a:t>
            </a:r>
            <a:r>
              <a:rPr lang="en-US" dirty="0"/>
              <a:t>simulators </a:t>
            </a:r>
            <a:r>
              <a:rPr lang="en-US" dirty="0" smtClean="0"/>
              <a:t>serve as </a:t>
            </a:r>
            <a:r>
              <a:rPr lang="en-US" dirty="0"/>
              <a:t>the core simulation modules </a:t>
            </a:r>
            <a:r>
              <a:rPr lang="en-US" dirty="0" smtClean="0"/>
              <a:t>(</a:t>
            </a:r>
            <a:r>
              <a:rPr lang="en-US" dirty="0" err="1">
                <a:solidFill>
                  <a:srgbClr val="FF0000"/>
                </a:solidFill>
              </a:rPr>
              <a:t>O</a:t>
            </a:r>
            <a:r>
              <a:rPr lang="en-US" dirty="0" err="1" smtClean="0">
                <a:solidFill>
                  <a:srgbClr val="FF0000"/>
                </a:solidFill>
              </a:rPr>
              <a:t>ncosimulators</a:t>
            </a:r>
            <a:r>
              <a:rPr lang="en-US" dirty="0"/>
              <a:t>) of both the EC funded research projects </a:t>
            </a:r>
            <a:r>
              <a:rPr lang="en-US" dirty="0" smtClean="0"/>
              <a:t>ACGT and </a:t>
            </a:r>
            <a:r>
              <a:rPr lang="en-US" dirty="0" err="1" smtClean="0"/>
              <a:t>ContraCancrum</a:t>
            </a:r>
            <a:endParaRPr lang="en-US" dirty="0" smtClean="0"/>
          </a:p>
          <a:p>
            <a:r>
              <a:rPr lang="en-US" dirty="0" smtClean="0"/>
              <a:t>Brief </a:t>
            </a:r>
            <a:r>
              <a:rPr lang="en-US" dirty="0"/>
              <a:t>outline of the </a:t>
            </a:r>
            <a:r>
              <a:rPr lang="en-US" dirty="0">
                <a:solidFill>
                  <a:srgbClr val="FF0000"/>
                </a:solidFill>
              </a:rPr>
              <a:t>basics </a:t>
            </a:r>
            <a:r>
              <a:rPr lang="en-US" dirty="0"/>
              <a:t>of the approach along with </a:t>
            </a:r>
            <a:r>
              <a:rPr lang="en-US" dirty="0" err="1">
                <a:solidFill>
                  <a:srgbClr val="FF0000"/>
                </a:solidFill>
              </a:rPr>
              <a:t>paradigmal</a:t>
            </a:r>
            <a:r>
              <a:rPr lang="en-US" dirty="0">
                <a:solidFill>
                  <a:srgbClr val="FF0000"/>
                </a:solidFill>
              </a:rPr>
              <a:t> results </a:t>
            </a:r>
            <a:r>
              <a:rPr lang="en-US" dirty="0"/>
              <a:t>demonstrating the effect of symmetric (and asymmetric) division of cancer stem cells on the cellular constitution of a </a:t>
            </a:r>
            <a:r>
              <a:rPr lang="en-US" dirty="0" err="1" smtClean="0"/>
              <a:t>tumour</a:t>
            </a:r>
            <a:endParaRPr lang="en-US" dirty="0" smtClean="0"/>
          </a:p>
          <a:p>
            <a:r>
              <a:rPr lang="en-US" dirty="0" smtClean="0">
                <a:solidFill>
                  <a:srgbClr val="FF0000"/>
                </a:solidFill>
              </a:rPr>
              <a:t>Potential</a:t>
            </a:r>
            <a:r>
              <a:rPr lang="en-US" dirty="0" smtClean="0"/>
              <a:t> </a:t>
            </a:r>
            <a:r>
              <a:rPr lang="en-US" dirty="0"/>
              <a:t>and </a:t>
            </a:r>
            <a:r>
              <a:rPr lang="en-US" dirty="0">
                <a:solidFill>
                  <a:srgbClr val="FF0000"/>
                </a:solidFill>
              </a:rPr>
              <a:t>extensibility</a:t>
            </a:r>
            <a:r>
              <a:rPr lang="en-US" dirty="0"/>
              <a:t> of the models </a:t>
            </a:r>
            <a:r>
              <a:rPr lang="en-US" dirty="0" smtClean="0"/>
              <a:t>discussed</a:t>
            </a:r>
            <a:endParaRPr lang="en-US" dirty="0"/>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p>
            <a:fld id="{25099B58-C286-4E6D-B81E-A4CB7E980D71}" type="slidenum">
              <a:rPr lang="el-GR"/>
              <a:pPr/>
              <a:t>60</a:t>
            </a:fld>
            <a:endParaRPr lang="el-GR"/>
          </a:p>
        </p:txBody>
      </p:sp>
      <p:sp>
        <p:nvSpPr>
          <p:cNvPr id="1269762" name="Rectangle 2"/>
          <p:cNvSpPr>
            <a:spLocks noGrp="1" noChangeArrowheads="1"/>
          </p:cNvSpPr>
          <p:nvPr>
            <p:ph type="title" idx="4294967295"/>
          </p:nvPr>
        </p:nvSpPr>
        <p:spPr>
          <a:xfrm>
            <a:off x="1042988" y="411163"/>
            <a:ext cx="7850187" cy="1200329"/>
          </a:xfrm>
        </p:spPr>
        <p:txBody>
          <a:bodyPr anchor="t">
            <a:spAutoFit/>
          </a:bodyPr>
          <a:lstStyle/>
          <a:p>
            <a:r>
              <a:rPr lang="de-DE" altLang="ja-JP" sz="3600" dirty="0">
                <a:solidFill>
                  <a:srgbClr val="FFFF00"/>
                </a:solidFill>
                <a:ea typeface="MS PGothic" pitchFamily="34" charset="-128"/>
              </a:rPr>
              <a:t>Converting contours to binary data</a:t>
            </a:r>
            <a:endParaRPr lang="en-US" altLang="ja-JP" sz="3600" dirty="0">
              <a:solidFill>
                <a:srgbClr val="FFFF00"/>
              </a:solidFill>
              <a:ea typeface="MS PGothic" pitchFamily="34" charset="-128"/>
            </a:endParaRPr>
          </a:p>
        </p:txBody>
      </p:sp>
      <p:sp>
        <p:nvSpPr>
          <p:cNvPr id="1269763" name="Rectangle 3"/>
          <p:cNvSpPr>
            <a:spLocks noGrp="1" noChangeArrowheads="1"/>
          </p:cNvSpPr>
          <p:nvPr>
            <p:ph type="body" idx="4294967295"/>
          </p:nvPr>
        </p:nvSpPr>
        <p:spPr/>
        <p:txBody>
          <a:bodyPr/>
          <a:lstStyle/>
          <a:p>
            <a:r>
              <a:rPr lang="de-DE" altLang="ja-JP" sz="2000" b="1" dirty="0">
                <a:ea typeface="MS PGothic" pitchFamily="34" charset="-128"/>
              </a:rPr>
              <a:t>Scan-line algorithm to fill contour in each slice</a:t>
            </a:r>
          </a:p>
          <a:p>
            <a:r>
              <a:rPr lang="de-DE" altLang="ja-JP" sz="2000" b="1" dirty="0">
                <a:ea typeface="MS PGothic" pitchFamily="34" charset="-128"/>
              </a:rPr>
              <a:t>Result: binary volume with same dimensions as MRI data set</a:t>
            </a:r>
            <a:endParaRPr lang="en-US" altLang="ja-JP" sz="2000" b="1" dirty="0">
              <a:ea typeface="MS PGothic" pitchFamily="34" charset="-128"/>
            </a:endParaRPr>
          </a:p>
        </p:txBody>
      </p:sp>
      <p:pic>
        <p:nvPicPr>
          <p:cNvPr id="1269764" name="Picture 4" descr="Vol3"/>
          <p:cNvPicPr>
            <a:picLocks noChangeAspect="1" noChangeArrowheads="1"/>
          </p:cNvPicPr>
          <p:nvPr/>
        </p:nvPicPr>
        <p:blipFill>
          <a:blip r:embed="rId3"/>
          <a:srcRect/>
          <a:stretch>
            <a:fillRect/>
          </a:stretch>
        </p:blipFill>
        <p:spPr bwMode="auto">
          <a:xfrm>
            <a:off x="5341938" y="2708275"/>
            <a:ext cx="3013075" cy="3376613"/>
          </a:xfrm>
          <a:prstGeom prst="rect">
            <a:avLst/>
          </a:prstGeom>
          <a:noFill/>
          <a:ln w="9525">
            <a:solidFill>
              <a:schemeClr val="tx1"/>
            </a:solidFill>
            <a:miter lim="800000"/>
            <a:headEnd/>
            <a:tailEnd/>
          </a:ln>
        </p:spPr>
      </p:pic>
      <p:pic>
        <p:nvPicPr>
          <p:cNvPr id="1269765" name="Picture 5" descr="Vol1"/>
          <p:cNvPicPr>
            <a:picLocks noChangeAspect="1" noChangeArrowheads="1"/>
          </p:cNvPicPr>
          <p:nvPr/>
        </p:nvPicPr>
        <p:blipFill>
          <a:blip r:embed="rId4"/>
          <a:srcRect/>
          <a:stretch>
            <a:fillRect/>
          </a:stretch>
        </p:blipFill>
        <p:spPr bwMode="auto">
          <a:xfrm>
            <a:off x="1187450" y="2708275"/>
            <a:ext cx="3346450" cy="33813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1"/>
          </p:nvPr>
        </p:nvSpPr>
        <p:spPr/>
        <p:txBody>
          <a:bodyPr/>
          <a:lstStyle/>
          <a:p>
            <a:fld id="{10C5F786-AC1A-4168-92B5-FD6C4BB0E327}" type="slidenum">
              <a:rPr lang="el-GR"/>
              <a:pPr/>
              <a:t>61</a:t>
            </a:fld>
            <a:endParaRPr lang="el-GR"/>
          </a:p>
        </p:txBody>
      </p:sp>
      <p:sp>
        <p:nvSpPr>
          <p:cNvPr id="1271810" name="Rectangle 2"/>
          <p:cNvSpPr>
            <a:spLocks noGrp="1" noChangeArrowheads="1"/>
          </p:cNvSpPr>
          <p:nvPr>
            <p:ph type="title" idx="4294967295"/>
          </p:nvPr>
        </p:nvSpPr>
        <p:spPr>
          <a:xfrm>
            <a:off x="1476375" y="411163"/>
            <a:ext cx="7127875" cy="1190625"/>
          </a:xfrm>
        </p:spPr>
        <p:txBody>
          <a:bodyPr anchor="t">
            <a:spAutoFit/>
          </a:bodyPr>
          <a:lstStyle/>
          <a:p>
            <a:r>
              <a:rPr lang="de-DE" altLang="ja-JP" sz="3600" dirty="0">
                <a:solidFill>
                  <a:srgbClr val="FFFF00"/>
                </a:solidFill>
                <a:ea typeface="MS PGothic" pitchFamily="34" charset="-128"/>
              </a:rPr>
              <a:t>Resampling and interpolation of binary segmentations</a:t>
            </a:r>
            <a:endParaRPr lang="en-US" altLang="ja-JP" sz="3600" dirty="0">
              <a:solidFill>
                <a:srgbClr val="FFFF00"/>
              </a:solidFill>
              <a:ea typeface="MS PGothic" pitchFamily="34" charset="-128"/>
            </a:endParaRPr>
          </a:p>
        </p:txBody>
      </p:sp>
      <p:sp>
        <p:nvSpPr>
          <p:cNvPr id="1271811" name="Rectangle 3"/>
          <p:cNvSpPr>
            <a:spLocks noGrp="1" noChangeArrowheads="1"/>
          </p:cNvSpPr>
          <p:nvPr>
            <p:ph type="body" idx="4294967295"/>
          </p:nvPr>
        </p:nvSpPr>
        <p:spPr>
          <a:xfrm>
            <a:off x="684213" y="1700213"/>
            <a:ext cx="7848600" cy="4537075"/>
          </a:xfrm>
        </p:spPr>
        <p:txBody>
          <a:bodyPr/>
          <a:lstStyle/>
          <a:p>
            <a:r>
              <a:rPr lang="de-DE" altLang="ja-JP" sz="2200" b="1" dirty="0">
                <a:ea typeface="MS PGothic" pitchFamily="34" charset="-128"/>
              </a:rPr>
              <a:t>Using </a:t>
            </a:r>
            <a:r>
              <a:rPr lang="de-DE" altLang="ja-JP" sz="2200" b="1" dirty="0">
                <a:solidFill>
                  <a:srgbClr val="FF0000"/>
                </a:solidFill>
                <a:ea typeface="MS PGothic" pitchFamily="34" charset="-128"/>
              </a:rPr>
              <a:t>ITK </a:t>
            </a:r>
            <a:r>
              <a:rPr lang="de-DE" altLang="ja-JP" sz="2200" b="1" dirty="0">
                <a:ea typeface="MS PGothic" pitchFamily="34" charset="-128"/>
              </a:rPr>
              <a:t>(Insight Segmentation &amp; Registration Toolkit)</a:t>
            </a:r>
          </a:p>
          <a:p>
            <a:r>
              <a:rPr lang="de-DE" altLang="ja-JP" sz="2200" b="1" dirty="0">
                <a:ea typeface="MS PGothic" pitchFamily="34" charset="-128"/>
              </a:rPr>
              <a:t>Place surface around binary volume</a:t>
            </a:r>
          </a:p>
          <a:p>
            <a:r>
              <a:rPr lang="de-DE" altLang="ja-JP" sz="2200" b="1" dirty="0">
                <a:ea typeface="MS PGothic" pitchFamily="34" charset="-128"/>
              </a:rPr>
              <a:t>Minimize area of surface using level sets and taking the binary volume as a constraint [1]</a:t>
            </a:r>
          </a:p>
          <a:p>
            <a:r>
              <a:rPr lang="de-DE" altLang="ja-JP" sz="2200" b="1" dirty="0">
                <a:ea typeface="MS PGothic" pitchFamily="34" charset="-128"/>
              </a:rPr>
              <a:t>Resampling the output (distance transform) to isotropic voxels</a:t>
            </a:r>
          </a:p>
          <a:p>
            <a:r>
              <a:rPr lang="de-DE" altLang="ja-JP" sz="2200" b="1" dirty="0">
                <a:ea typeface="MS PGothic" pitchFamily="34" charset="-128"/>
              </a:rPr>
              <a:t>Compute zero-level set to recover the surface and to convert it to a binary volume</a:t>
            </a:r>
          </a:p>
          <a:p>
            <a:pPr>
              <a:buFont typeface="Wingdings" pitchFamily="2" charset="2"/>
              <a:buNone/>
            </a:pPr>
            <a:endParaRPr lang="en-US" altLang="ja-JP" b="1" dirty="0">
              <a:latin typeface="Palatino Linotype" pitchFamily="18" charset="0"/>
              <a:ea typeface="MS PGothic" pitchFamily="34" charset="-128"/>
            </a:endParaRPr>
          </a:p>
          <a:p>
            <a:pPr>
              <a:buFont typeface="Wingdings" pitchFamily="2" charset="2"/>
              <a:buNone/>
            </a:pPr>
            <a:r>
              <a:rPr lang="en-US" altLang="ja-JP" sz="1900" b="1" dirty="0">
                <a:ea typeface="MS PGothic" pitchFamily="34" charset="-128"/>
              </a:rPr>
              <a:t>[1] R. Whitaker. Reducing Aliasing Artifacts in </a:t>
            </a:r>
            <a:r>
              <a:rPr lang="en-US" altLang="ja-JP" sz="1900" b="1" dirty="0" err="1">
                <a:ea typeface="MS PGothic" pitchFamily="34" charset="-128"/>
              </a:rPr>
              <a:t>Iso</a:t>
            </a:r>
            <a:r>
              <a:rPr lang="en-US" altLang="ja-JP" sz="1900" b="1" dirty="0">
                <a:ea typeface="MS PGothic" pitchFamily="34" charset="-128"/>
              </a:rPr>
              <a:t>-Surfaces of Binary Volumes. IEEE Volume Visualization and Graphics Symposium, October 2000, pp.23-32.</a:t>
            </a:r>
            <a:endParaRPr lang="de-DE" altLang="ja-JP" sz="1900" b="1" dirty="0">
              <a:ea typeface="MS PGothic" pitchFamily="34" charset="-128"/>
            </a:endParaRPr>
          </a:p>
          <a:p>
            <a:endParaRPr lang="en-US" altLang="ja-JP" sz="2200" b="1" dirty="0">
              <a:latin typeface="Palatino Linotype" pitchFamily="18" charset="0"/>
              <a:ea typeface="MS PGothic" pitchFamily="34" charset="-12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2"/>
          <p:cNvSpPr>
            <a:spLocks noGrp="1"/>
          </p:cNvSpPr>
          <p:nvPr>
            <p:ph type="sldNum" sz="quarter" idx="11"/>
          </p:nvPr>
        </p:nvSpPr>
        <p:spPr/>
        <p:txBody>
          <a:bodyPr/>
          <a:lstStyle/>
          <a:p>
            <a:fld id="{B972CB3F-5B1E-475E-A7CE-033BF5437B8D}" type="slidenum">
              <a:rPr lang="el-GR"/>
              <a:pPr/>
              <a:t>62</a:t>
            </a:fld>
            <a:endParaRPr lang="el-GR"/>
          </a:p>
        </p:txBody>
      </p:sp>
      <p:sp>
        <p:nvSpPr>
          <p:cNvPr id="1273858" name="Rectangle 2"/>
          <p:cNvSpPr>
            <a:spLocks noGrp="1" noChangeArrowheads="1"/>
          </p:cNvSpPr>
          <p:nvPr>
            <p:ph type="title" idx="4294967295"/>
          </p:nvPr>
        </p:nvSpPr>
        <p:spPr>
          <a:xfrm>
            <a:off x="1071538" y="0"/>
            <a:ext cx="7096125" cy="1298575"/>
          </a:xfrm>
        </p:spPr>
        <p:txBody>
          <a:bodyPr lIns="0" tIns="0" rIns="0" bIns="0">
            <a:spAutoFit/>
          </a:bodyPr>
          <a:lstStyle/>
          <a:p>
            <a:pPr defTabSz="457200">
              <a:lnSpc>
                <a:spcPct val="97000"/>
              </a:lnSpc>
              <a:buFont typeface="Trebuchet MS"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dirty="0">
                <a:solidFill>
                  <a:srgbClr val="FFFF00"/>
                </a:solidFill>
                <a:ea typeface="MS PGothic" pitchFamily="34" charset="-128"/>
              </a:rPr>
              <a:t>The </a:t>
            </a:r>
            <a:r>
              <a:rPr lang="en-GB" altLang="ja-JP" dirty="0" err="1">
                <a:solidFill>
                  <a:srgbClr val="FFFF00"/>
                </a:solidFill>
                <a:ea typeface="MS PGothic" pitchFamily="34" charset="-128"/>
              </a:rPr>
              <a:t>OncoSimulator</a:t>
            </a:r>
            <a:r>
              <a:rPr lang="en-GB" altLang="ja-JP" dirty="0">
                <a:solidFill>
                  <a:srgbClr val="FFFF00"/>
                </a:solidFill>
                <a:ea typeface="MS PGothic" pitchFamily="34" charset="-128"/>
              </a:rPr>
              <a:t> Execution Scenario</a:t>
            </a:r>
          </a:p>
        </p:txBody>
      </p:sp>
      <p:sp>
        <p:nvSpPr>
          <p:cNvPr id="1273859" name="Freeform 3"/>
          <p:cNvSpPr>
            <a:spLocks noChangeArrowheads="1"/>
          </p:cNvSpPr>
          <p:nvPr/>
        </p:nvSpPr>
        <p:spPr bwMode="auto">
          <a:xfrm>
            <a:off x="2443163" y="2408238"/>
            <a:ext cx="4335462" cy="2401887"/>
          </a:xfrm>
          <a:custGeom>
            <a:avLst/>
            <a:gdLst>
              <a:gd name="T0" fmla="*/ 2147483647 w 884"/>
              <a:gd name="T1" fmla="*/ 2147483647 h 526"/>
              <a:gd name="T2" fmla="*/ 2147483647 w 884"/>
              <a:gd name="T3" fmla="*/ 2147483647 h 526"/>
              <a:gd name="T4" fmla="*/ 2147483647 w 884"/>
              <a:gd name="T5" fmla="*/ 2147483647 h 526"/>
              <a:gd name="T6" fmla="*/ 2147483647 w 884"/>
              <a:gd name="T7" fmla="*/ 2147483647 h 526"/>
              <a:gd name="T8" fmla="*/ 2147483647 w 884"/>
              <a:gd name="T9" fmla="*/ 2147483647 h 526"/>
              <a:gd name="T10" fmla="*/ 2147483647 w 884"/>
              <a:gd name="T11" fmla="*/ 2147483647 h 526"/>
              <a:gd name="T12" fmla="*/ 2147483647 w 884"/>
              <a:gd name="T13" fmla="*/ 2147483647 h 526"/>
              <a:gd name="T14" fmla="*/ 2147483647 w 884"/>
              <a:gd name="T15" fmla="*/ 2147483647 h 526"/>
              <a:gd name="T16" fmla="*/ 2147483647 w 884"/>
              <a:gd name="T17" fmla="*/ 2147483647 h 526"/>
              <a:gd name="T18" fmla="*/ 2147483647 w 884"/>
              <a:gd name="T19" fmla="*/ 2147483647 h 526"/>
              <a:gd name="T20" fmla="*/ 2147483647 w 884"/>
              <a:gd name="T21" fmla="*/ 2147483647 h 526"/>
              <a:gd name="T22" fmla="*/ 2147483647 w 884"/>
              <a:gd name="T23" fmla="*/ 2147483647 h 526"/>
              <a:gd name="T24" fmla="*/ 2147483647 w 884"/>
              <a:gd name="T25" fmla="*/ 2147483647 h 526"/>
              <a:gd name="T26" fmla="*/ 2147483647 w 884"/>
              <a:gd name="T27" fmla="*/ 2147483647 h 526"/>
              <a:gd name="T28" fmla="*/ 2147483647 w 884"/>
              <a:gd name="T29" fmla="*/ 2147483647 h 526"/>
              <a:gd name="T30" fmla="*/ 2147483647 w 884"/>
              <a:gd name="T31" fmla="*/ 2147483647 h 526"/>
              <a:gd name="T32" fmla="*/ 2147483647 w 884"/>
              <a:gd name="T33" fmla="*/ 2147483647 h 526"/>
              <a:gd name="T34" fmla="*/ 2147483647 w 884"/>
              <a:gd name="T35" fmla="*/ 2147483647 h 526"/>
              <a:gd name="T36" fmla="*/ 577268721 w 884"/>
              <a:gd name="T37" fmla="*/ 2147483647 h 526"/>
              <a:gd name="T38" fmla="*/ 0 w 884"/>
              <a:gd name="T39" fmla="*/ 2147483647 h 526"/>
              <a:gd name="T40" fmla="*/ 721584790 w 884"/>
              <a:gd name="T41" fmla="*/ 2147483647 h 526"/>
              <a:gd name="T42" fmla="*/ 2147483647 w 884"/>
              <a:gd name="T43" fmla="*/ 2147483647 h 526"/>
              <a:gd name="T44" fmla="*/ 2147483647 w 884"/>
              <a:gd name="T45" fmla="*/ 2147483647 h 526"/>
              <a:gd name="T46" fmla="*/ 2147483647 w 884"/>
              <a:gd name="T47" fmla="*/ 2147483647 h 526"/>
              <a:gd name="T48" fmla="*/ 1876122232 w 884"/>
              <a:gd name="T49" fmla="*/ 2147483647 h 526"/>
              <a:gd name="T50" fmla="*/ 2020438148 w 884"/>
              <a:gd name="T51" fmla="*/ 2085129764 h 526"/>
              <a:gd name="T52" fmla="*/ 2147483647 w 884"/>
              <a:gd name="T53" fmla="*/ 980010823 h 526"/>
              <a:gd name="T54" fmla="*/ 2147483647 w 884"/>
              <a:gd name="T55" fmla="*/ 854902707 h 526"/>
              <a:gd name="T56" fmla="*/ 2147483647 w 884"/>
              <a:gd name="T57" fmla="*/ 1230227343 h 526"/>
              <a:gd name="T58" fmla="*/ 2147483647 w 884"/>
              <a:gd name="T59" fmla="*/ 1605551693 h 526"/>
              <a:gd name="T60" fmla="*/ 2147483647 w 884"/>
              <a:gd name="T61" fmla="*/ 1605551693 h 526"/>
              <a:gd name="T62" fmla="*/ 2147483647 w 884"/>
              <a:gd name="T63" fmla="*/ 1605551693 h 526"/>
              <a:gd name="T64" fmla="*/ 2147483647 w 884"/>
              <a:gd name="T65" fmla="*/ 1605551693 h 526"/>
              <a:gd name="T66" fmla="*/ 2147483647 w 884"/>
              <a:gd name="T67" fmla="*/ 1105118940 h 526"/>
              <a:gd name="T68" fmla="*/ 2147483647 w 884"/>
              <a:gd name="T69" fmla="*/ 854902707 h 526"/>
              <a:gd name="T70" fmla="*/ 2147483647 w 884"/>
              <a:gd name="T71" fmla="*/ 980010823 h 526"/>
              <a:gd name="T72" fmla="*/ 2147483647 w 884"/>
              <a:gd name="T73" fmla="*/ 1105118940 h 526"/>
              <a:gd name="T74" fmla="*/ 2147483647 w 884"/>
              <a:gd name="T75" fmla="*/ 1105118940 h 526"/>
              <a:gd name="T76" fmla="*/ 2147483647 w 884"/>
              <a:gd name="T77" fmla="*/ 980010823 h 526"/>
              <a:gd name="T78" fmla="*/ 2147483647 w 884"/>
              <a:gd name="T79" fmla="*/ 250216305 h 526"/>
              <a:gd name="T80" fmla="*/ 2147483647 w 884"/>
              <a:gd name="T81" fmla="*/ 0 h 526"/>
              <a:gd name="T82" fmla="*/ 2147483647 w 884"/>
              <a:gd name="T83" fmla="*/ 500432610 h 526"/>
              <a:gd name="T84" fmla="*/ 2147483647 w 884"/>
              <a:gd name="T85" fmla="*/ 1605551693 h 526"/>
              <a:gd name="T86" fmla="*/ 2147483647 w 884"/>
              <a:gd name="T87" fmla="*/ 2147483647 h 526"/>
              <a:gd name="T88" fmla="*/ 2147483647 w 884"/>
              <a:gd name="T89" fmla="*/ 2147483647 h 526"/>
              <a:gd name="T90" fmla="*/ 2147483647 w 884"/>
              <a:gd name="T91" fmla="*/ 2147483647 h 526"/>
              <a:gd name="T92" fmla="*/ 2147483647 w 884"/>
              <a:gd name="T93" fmla="*/ 2147483647 h 526"/>
              <a:gd name="T94" fmla="*/ 2147483647 w 884"/>
              <a:gd name="T95" fmla="*/ 2147483647 h 526"/>
              <a:gd name="T96" fmla="*/ 2147483647 w 884"/>
              <a:gd name="T97" fmla="*/ 2147483647 h 526"/>
              <a:gd name="T98" fmla="*/ 2147483647 w 884"/>
              <a:gd name="T99" fmla="*/ 2147483647 h 526"/>
              <a:gd name="T100" fmla="*/ 2147483647 w 884"/>
              <a:gd name="T101" fmla="*/ 2147483647 h 526"/>
              <a:gd name="T102" fmla="*/ 2147483647 w 884"/>
              <a:gd name="T103" fmla="*/ 2147483647 h 5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84"/>
              <a:gd name="T157" fmla="*/ 0 h 526"/>
              <a:gd name="T158" fmla="*/ 884 w 884"/>
              <a:gd name="T159" fmla="*/ 526 h 5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CCFF"/>
          </a:solidFill>
          <a:ln w="9525">
            <a:solidFill>
              <a:srgbClr val="000000"/>
            </a:solidFill>
            <a:round/>
            <a:headEnd/>
            <a:tailEnd/>
          </a:ln>
        </p:spPr>
        <p:txBody>
          <a:bodyPr wrap="none" anchor="ctr"/>
          <a:lstStyle/>
          <a:p>
            <a:endParaRPr lang="ja-JP" altLang="en-US">
              <a:latin typeface="Arial Rounded MT Bold" pitchFamily="34" charset="0"/>
              <a:ea typeface="MS PGothic" pitchFamily="34" charset="-128"/>
              <a:cs typeface="Arial" pitchFamily="34" charset="0"/>
            </a:endParaRPr>
          </a:p>
        </p:txBody>
      </p:sp>
      <p:pic>
        <p:nvPicPr>
          <p:cNvPr id="1273860" name="Picture 4"/>
          <p:cNvPicPr>
            <a:picLocks noChangeAspect="1" noChangeArrowheads="1"/>
          </p:cNvPicPr>
          <p:nvPr/>
        </p:nvPicPr>
        <p:blipFill>
          <a:blip r:embed="rId3"/>
          <a:srcRect/>
          <a:stretch>
            <a:fillRect/>
          </a:stretch>
        </p:blipFill>
        <p:spPr bwMode="auto">
          <a:xfrm>
            <a:off x="2851150" y="2895600"/>
            <a:ext cx="846138" cy="677863"/>
          </a:xfrm>
          <a:prstGeom prst="rect">
            <a:avLst/>
          </a:prstGeom>
          <a:noFill/>
          <a:ln w="9525">
            <a:noFill/>
            <a:round/>
            <a:headEnd/>
            <a:tailEnd/>
          </a:ln>
        </p:spPr>
      </p:pic>
      <p:pic>
        <p:nvPicPr>
          <p:cNvPr id="1273861" name="Picture 5"/>
          <p:cNvPicPr>
            <a:picLocks noChangeAspect="1" noChangeArrowheads="1"/>
          </p:cNvPicPr>
          <p:nvPr/>
        </p:nvPicPr>
        <p:blipFill>
          <a:blip r:embed="rId4"/>
          <a:srcRect/>
          <a:stretch>
            <a:fillRect/>
          </a:stretch>
        </p:blipFill>
        <p:spPr bwMode="auto">
          <a:xfrm>
            <a:off x="2838450" y="4025900"/>
            <a:ext cx="1214438" cy="403225"/>
          </a:xfrm>
          <a:prstGeom prst="rect">
            <a:avLst/>
          </a:prstGeom>
          <a:noFill/>
          <a:ln w="9525">
            <a:noFill/>
            <a:round/>
            <a:headEnd/>
            <a:tailEnd/>
          </a:ln>
        </p:spPr>
      </p:pic>
      <p:pic>
        <p:nvPicPr>
          <p:cNvPr id="1273862" name="Picture 6"/>
          <p:cNvPicPr>
            <a:picLocks noChangeAspect="1" noChangeArrowheads="1"/>
          </p:cNvPicPr>
          <p:nvPr/>
        </p:nvPicPr>
        <p:blipFill>
          <a:blip r:embed="rId5"/>
          <a:srcRect/>
          <a:stretch>
            <a:fillRect/>
          </a:stretch>
        </p:blipFill>
        <p:spPr bwMode="auto">
          <a:xfrm>
            <a:off x="5022850" y="3841750"/>
            <a:ext cx="579438" cy="579438"/>
          </a:xfrm>
          <a:prstGeom prst="rect">
            <a:avLst/>
          </a:prstGeom>
          <a:noFill/>
          <a:ln w="9525">
            <a:noFill/>
            <a:round/>
            <a:headEnd/>
            <a:tailEnd/>
          </a:ln>
        </p:spPr>
      </p:pic>
      <p:pic>
        <p:nvPicPr>
          <p:cNvPr id="1273863" name="Picture 7"/>
          <p:cNvPicPr>
            <a:picLocks noChangeAspect="1" noChangeArrowheads="1"/>
          </p:cNvPicPr>
          <p:nvPr/>
        </p:nvPicPr>
        <p:blipFill>
          <a:blip r:embed="rId6"/>
          <a:srcRect/>
          <a:stretch>
            <a:fillRect/>
          </a:stretch>
        </p:blipFill>
        <p:spPr bwMode="auto">
          <a:xfrm>
            <a:off x="785813" y="3786188"/>
            <a:ext cx="1244600" cy="973137"/>
          </a:xfrm>
          <a:prstGeom prst="rect">
            <a:avLst/>
          </a:prstGeom>
          <a:noFill/>
          <a:ln w="9525">
            <a:noFill/>
            <a:round/>
            <a:headEnd/>
            <a:tailEnd/>
          </a:ln>
        </p:spPr>
      </p:pic>
      <p:pic>
        <p:nvPicPr>
          <p:cNvPr id="430088" name="Picture 8"/>
          <p:cNvPicPr>
            <a:picLocks noChangeAspect="1" noChangeArrowheads="1"/>
          </p:cNvPicPr>
          <p:nvPr/>
        </p:nvPicPr>
        <p:blipFill>
          <a:blip r:embed="rId7"/>
          <a:srcRect/>
          <a:stretch>
            <a:fillRect/>
          </a:stretch>
        </p:blipFill>
        <p:spPr bwMode="auto">
          <a:xfrm>
            <a:off x="876300" y="4081463"/>
            <a:ext cx="1471613" cy="968375"/>
          </a:xfrm>
          <a:prstGeom prst="rect">
            <a:avLst/>
          </a:prstGeom>
          <a:noFill/>
          <a:ln w="9525">
            <a:noFill/>
            <a:round/>
            <a:headEnd/>
            <a:tailEnd/>
          </a:ln>
          <a:effectLst>
            <a:outerShdw dist="107933" dir="2700000" algn="ctr" rotWithShape="0">
              <a:srgbClr val="808080">
                <a:alpha val="50027"/>
              </a:srgbClr>
            </a:outerShdw>
          </a:effectLst>
        </p:spPr>
      </p:pic>
      <p:pic>
        <p:nvPicPr>
          <p:cNvPr id="1273865" name="Picture 9"/>
          <p:cNvPicPr>
            <a:picLocks noChangeAspect="1" noChangeArrowheads="1"/>
          </p:cNvPicPr>
          <p:nvPr/>
        </p:nvPicPr>
        <p:blipFill>
          <a:blip r:embed="rId5"/>
          <a:srcRect/>
          <a:stretch>
            <a:fillRect/>
          </a:stretch>
        </p:blipFill>
        <p:spPr bwMode="auto">
          <a:xfrm>
            <a:off x="4714876" y="2857496"/>
            <a:ext cx="568325" cy="568325"/>
          </a:xfrm>
          <a:prstGeom prst="rect">
            <a:avLst/>
          </a:prstGeom>
          <a:noFill/>
          <a:ln w="9525">
            <a:noFill/>
            <a:round/>
            <a:headEnd/>
            <a:tailEnd/>
          </a:ln>
        </p:spPr>
      </p:pic>
      <p:pic>
        <p:nvPicPr>
          <p:cNvPr id="1273866" name="Picture 10"/>
          <p:cNvPicPr>
            <a:picLocks noChangeAspect="1" noChangeArrowheads="1"/>
          </p:cNvPicPr>
          <p:nvPr/>
        </p:nvPicPr>
        <p:blipFill>
          <a:blip r:embed="rId5"/>
          <a:srcRect/>
          <a:stretch>
            <a:fillRect/>
          </a:stretch>
        </p:blipFill>
        <p:spPr bwMode="auto">
          <a:xfrm>
            <a:off x="5688013" y="3073400"/>
            <a:ext cx="533400" cy="533400"/>
          </a:xfrm>
          <a:prstGeom prst="rect">
            <a:avLst/>
          </a:prstGeom>
          <a:noFill/>
          <a:ln w="9525">
            <a:noFill/>
            <a:round/>
            <a:headEnd/>
            <a:tailEnd/>
          </a:ln>
        </p:spPr>
      </p:pic>
      <p:cxnSp>
        <p:nvCxnSpPr>
          <p:cNvPr id="1273867" name="AutoShape 11"/>
          <p:cNvCxnSpPr>
            <a:cxnSpLocks noChangeShapeType="1"/>
          </p:cNvCxnSpPr>
          <p:nvPr/>
        </p:nvCxnSpPr>
        <p:spPr bwMode="auto">
          <a:xfrm>
            <a:off x="4881563" y="3376613"/>
            <a:ext cx="430212" cy="465137"/>
          </a:xfrm>
          <a:prstGeom prst="straightConnector1">
            <a:avLst/>
          </a:prstGeom>
          <a:noFill/>
          <a:ln w="9525">
            <a:solidFill>
              <a:srgbClr val="000000"/>
            </a:solidFill>
            <a:round/>
            <a:headEnd/>
            <a:tailEnd/>
          </a:ln>
        </p:spPr>
      </p:cxnSp>
      <p:cxnSp>
        <p:nvCxnSpPr>
          <p:cNvPr id="1273868" name="AutoShape 12"/>
          <p:cNvCxnSpPr>
            <a:cxnSpLocks noChangeShapeType="1"/>
          </p:cNvCxnSpPr>
          <p:nvPr/>
        </p:nvCxnSpPr>
        <p:spPr bwMode="auto">
          <a:xfrm>
            <a:off x="5165725" y="3092450"/>
            <a:ext cx="522288" cy="247650"/>
          </a:xfrm>
          <a:prstGeom prst="straightConnector1">
            <a:avLst/>
          </a:prstGeom>
          <a:noFill/>
          <a:ln w="9525">
            <a:solidFill>
              <a:srgbClr val="000000"/>
            </a:solidFill>
            <a:round/>
            <a:headEnd/>
            <a:tailEnd/>
          </a:ln>
        </p:spPr>
      </p:cxnSp>
      <p:cxnSp>
        <p:nvCxnSpPr>
          <p:cNvPr id="1273869" name="AutoShape 13"/>
          <p:cNvCxnSpPr>
            <a:cxnSpLocks noChangeShapeType="1"/>
          </p:cNvCxnSpPr>
          <p:nvPr/>
        </p:nvCxnSpPr>
        <p:spPr bwMode="auto">
          <a:xfrm flipH="1">
            <a:off x="5602288" y="3606800"/>
            <a:ext cx="352425" cy="525463"/>
          </a:xfrm>
          <a:prstGeom prst="straightConnector1">
            <a:avLst/>
          </a:prstGeom>
          <a:noFill/>
          <a:ln w="9525">
            <a:solidFill>
              <a:srgbClr val="000000"/>
            </a:solidFill>
            <a:round/>
            <a:headEnd/>
            <a:tailEnd/>
          </a:ln>
        </p:spPr>
      </p:cxnSp>
      <p:pic>
        <p:nvPicPr>
          <p:cNvPr id="1273870" name="Picture 14"/>
          <p:cNvPicPr>
            <a:picLocks noChangeAspect="1" noChangeArrowheads="1"/>
          </p:cNvPicPr>
          <p:nvPr/>
        </p:nvPicPr>
        <p:blipFill>
          <a:blip r:embed="rId8"/>
          <a:srcRect/>
          <a:stretch>
            <a:fillRect/>
          </a:stretch>
        </p:blipFill>
        <p:spPr bwMode="auto">
          <a:xfrm>
            <a:off x="0" y="2828925"/>
            <a:ext cx="762000" cy="1066800"/>
          </a:xfrm>
          <a:prstGeom prst="rect">
            <a:avLst/>
          </a:prstGeom>
          <a:noFill/>
          <a:ln w="9525">
            <a:noFill/>
            <a:round/>
            <a:headEnd/>
            <a:tailEnd/>
          </a:ln>
        </p:spPr>
      </p:pic>
      <p:sp>
        <p:nvSpPr>
          <p:cNvPr id="1273871" name="Text Box 15"/>
          <p:cNvSpPr txBox="1">
            <a:spLocks noChangeArrowheads="1"/>
          </p:cNvSpPr>
          <p:nvPr/>
        </p:nvSpPr>
        <p:spPr bwMode="auto">
          <a:xfrm>
            <a:off x="428596" y="5286388"/>
            <a:ext cx="2868607" cy="255575"/>
          </a:xfrm>
          <a:prstGeom prst="rect">
            <a:avLst/>
          </a:prstGeom>
          <a:noFill/>
          <a:ln w="9525">
            <a:noFill/>
            <a:round/>
            <a:headEnd/>
            <a:tailEnd/>
          </a:ln>
        </p:spPr>
        <p:txBody>
          <a:bodyPr wrap="none" lIns="90000" tIns="45000" rIns="90000" bIns="45000"/>
          <a:lstStyle/>
          <a:p>
            <a:pPr defTabSz="457200">
              <a:lnSpc>
                <a:spcPct val="93000"/>
              </a:lnSpc>
              <a:buClr>
                <a:srgbClr val="5F5F5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2400" dirty="0">
                <a:latin typeface="Arial" pitchFamily="34" charset="0"/>
                <a:ea typeface="MS PGothic" pitchFamily="34" charset="-128"/>
                <a:cs typeface="Arial" pitchFamily="34" charset="0"/>
              </a:rPr>
              <a:t>Application </a:t>
            </a:r>
            <a:r>
              <a:rPr lang="en-GB" altLang="ja-JP" sz="2400" dirty="0" err="1">
                <a:latin typeface="Arial" pitchFamily="34" charset="0"/>
                <a:ea typeface="MS PGothic" pitchFamily="34" charset="-128"/>
                <a:cs typeface="Arial" pitchFamily="34" charset="0"/>
              </a:rPr>
              <a:t>portlet</a:t>
            </a:r>
            <a:endParaRPr lang="en-GB" altLang="ja-JP" sz="2400" dirty="0">
              <a:latin typeface="Arial" pitchFamily="34" charset="0"/>
              <a:ea typeface="MS PGothic" pitchFamily="34" charset="-128"/>
              <a:cs typeface="Arial" pitchFamily="34" charset="0"/>
            </a:endParaRPr>
          </a:p>
        </p:txBody>
      </p:sp>
      <p:sp>
        <p:nvSpPr>
          <p:cNvPr id="1273872" name="Text Box 16"/>
          <p:cNvSpPr txBox="1">
            <a:spLocks noChangeArrowheads="1"/>
          </p:cNvSpPr>
          <p:nvPr/>
        </p:nvSpPr>
        <p:spPr bwMode="auto">
          <a:xfrm>
            <a:off x="3214678" y="1928802"/>
            <a:ext cx="2500330" cy="549286"/>
          </a:xfrm>
          <a:prstGeom prst="rect">
            <a:avLst/>
          </a:prstGeom>
          <a:noFill/>
          <a:ln w="9525">
            <a:noFill/>
            <a:round/>
            <a:headEnd/>
            <a:tailEnd/>
          </a:ln>
        </p:spPr>
        <p:txBody>
          <a:bodyPr wrap="none" lIns="90000" tIns="45000" rIns="90000" bIns="45000"/>
          <a:lstStyle/>
          <a:p>
            <a:pPr defTabSz="457200">
              <a:lnSpc>
                <a:spcPct val="93000"/>
              </a:lnSpc>
              <a:buClr>
                <a:srgbClr val="5F5F5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2400" dirty="0">
                <a:latin typeface="Arial" pitchFamily="34" charset="0"/>
                <a:ea typeface="MS PGothic" pitchFamily="34" charset="-128"/>
                <a:cs typeface="Arial" pitchFamily="34" charset="0"/>
              </a:rPr>
              <a:t>Grid environment</a:t>
            </a:r>
          </a:p>
        </p:txBody>
      </p:sp>
      <p:sp>
        <p:nvSpPr>
          <p:cNvPr id="1273873" name="AutoShape 17"/>
          <p:cNvSpPr>
            <a:spLocks noChangeArrowheads="1"/>
          </p:cNvSpPr>
          <p:nvPr/>
        </p:nvSpPr>
        <p:spPr bwMode="auto">
          <a:xfrm>
            <a:off x="1352550" y="3135313"/>
            <a:ext cx="123825" cy="515937"/>
          </a:xfrm>
          <a:prstGeom prst="downArrow">
            <a:avLst>
              <a:gd name="adj1" fmla="val 50000"/>
              <a:gd name="adj2" fmla="val 104167"/>
            </a:avLst>
          </a:prstGeom>
          <a:solidFill>
            <a:srgbClr val="99CCFF"/>
          </a:solidFill>
          <a:ln w="9525">
            <a:solidFill>
              <a:srgbClr val="000000"/>
            </a:solidFill>
            <a:round/>
            <a:headEnd/>
            <a:tailEnd/>
          </a:ln>
        </p:spPr>
        <p:txBody>
          <a:bodyPr wrap="none" anchor="ctr"/>
          <a:lstStyle/>
          <a:p>
            <a:endParaRPr lang="ja-JP" altLang="en-US">
              <a:latin typeface="Arial" pitchFamily="34" charset="0"/>
              <a:ea typeface="MS PGothic" pitchFamily="34" charset="-128"/>
              <a:cs typeface="Arial" pitchFamily="34" charset="0"/>
            </a:endParaRPr>
          </a:p>
        </p:txBody>
      </p:sp>
      <p:sp>
        <p:nvSpPr>
          <p:cNvPr id="1273874" name="Rectangle 18"/>
          <p:cNvSpPr>
            <a:spLocks noChangeArrowheads="1"/>
          </p:cNvSpPr>
          <p:nvPr/>
        </p:nvSpPr>
        <p:spPr bwMode="auto">
          <a:xfrm>
            <a:off x="6261100" y="2898775"/>
            <a:ext cx="549275" cy="549275"/>
          </a:xfrm>
          <a:prstGeom prst="rect">
            <a:avLst/>
          </a:prstGeom>
          <a:solidFill>
            <a:srgbClr val="00CCCC"/>
          </a:solidFill>
          <a:ln w="9525">
            <a:solidFill>
              <a:srgbClr val="000000"/>
            </a:solidFill>
            <a:round/>
            <a:headEnd/>
            <a:tailEnd/>
          </a:ln>
        </p:spPr>
        <p:txBody>
          <a:bodyPr wrap="none" lIns="90000" tIns="45000" rIns="90000" bIns="45000" anchor="ctr"/>
          <a:lstStyle/>
          <a:p>
            <a:pPr algn="ctr" defTabSz="457200">
              <a:lnSpc>
                <a:spcPct val="93000"/>
              </a:lnSpc>
              <a:buClr>
                <a:srgbClr val="5F5F5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400">
                <a:solidFill>
                  <a:srgbClr val="5F5F5F"/>
                </a:solidFill>
                <a:latin typeface="Arial" pitchFamily="34" charset="0"/>
                <a:ea typeface="MS PGothic" pitchFamily="34" charset="-128"/>
                <a:cs typeface="Arial" pitchFamily="34" charset="0"/>
              </a:rPr>
              <a:t>FTP</a:t>
            </a:r>
          </a:p>
          <a:p>
            <a:pPr algn="ctr" defTabSz="457200">
              <a:lnSpc>
                <a:spcPct val="93000"/>
              </a:lnSpc>
              <a:buClr>
                <a:srgbClr val="5F5F5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400">
                <a:solidFill>
                  <a:srgbClr val="5F5F5F"/>
                </a:solidFill>
                <a:latin typeface="Arial" pitchFamily="34" charset="0"/>
                <a:ea typeface="MS PGothic" pitchFamily="34" charset="-128"/>
                <a:cs typeface="Arial" pitchFamily="34" charset="0"/>
              </a:rPr>
              <a:t>server</a:t>
            </a:r>
          </a:p>
        </p:txBody>
      </p:sp>
      <p:sp>
        <p:nvSpPr>
          <p:cNvPr id="1273875" name="Rectangle 19"/>
          <p:cNvSpPr>
            <a:spLocks noChangeArrowheads="1"/>
          </p:cNvSpPr>
          <p:nvPr/>
        </p:nvSpPr>
        <p:spPr bwMode="auto">
          <a:xfrm>
            <a:off x="7215207" y="2000240"/>
            <a:ext cx="1928794" cy="1084273"/>
          </a:xfrm>
          <a:prstGeom prst="rect">
            <a:avLst/>
          </a:prstGeom>
          <a:solidFill>
            <a:srgbClr val="FF0000"/>
          </a:solidFill>
          <a:ln w="9525">
            <a:solidFill>
              <a:srgbClr val="000000"/>
            </a:solidFill>
            <a:round/>
            <a:headEnd/>
            <a:tailEnd/>
          </a:ln>
        </p:spPr>
        <p:txBody>
          <a:bodyPr wrap="none" lIns="90000" tIns="45000" rIns="90000" bIns="45000" anchor="ctr"/>
          <a:lstStyle/>
          <a:p>
            <a:pPr algn="ctr" defTabSz="457200">
              <a:lnSpc>
                <a:spcPct val="93000"/>
              </a:lnSpc>
              <a:buClr>
                <a:srgbClr val="5F5F5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2400" dirty="0">
                <a:latin typeface="Arial" pitchFamily="34" charset="0"/>
                <a:ea typeface="MS PGothic" pitchFamily="34" charset="-128"/>
                <a:cs typeface="Arial" pitchFamily="34" charset="0"/>
              </a:rPr>
              <a:t>Visualization</a:t>
            </a:r>
          </a:p>
          <a:p>
            <a:pPr algn="ctr" defTabSz="457200">
              <a:lnSpc>
                <a:spcPct val="93000"/>
              </a:lnSpc>
              <a:buClr>
                <a:srgbClr val="5F5F5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2400" dirty="0">
                <a:latin typeface="Arial" pitchFamily="34" charset="0"/>
                <a:ea typeface="MS PGothic" pitchFamily="34" charset="-128"/>
                <a:cs typeface="Arial" pitchFamily="34" charset="0"/>
              </a:rPr>
              <a:t>Services</a:t>
            </a:r>
          </a:p>
        </p:txBody>
      </p:sp>
      <p:pic>
        <p:nvPicPr>
          <p:cNvPr id="1273876" name="Picture 20"/>
          <p:cNvPicPr>
            <a:picLocks noChangeAspect="1" noChangeArrowheads="1"/>
          </p:cNvPicPr>
          <p:nvPr/>
        </p:nvPicPr>
        <p:blipFill>
          <a:blip r:embed="rId8"/>
          <a:srcRect/>
          <a:stretch>
            <a:fillRect/>
          </a:stretch>
        </p:blipFill>
        <p:spPr bwMode="auto">
          <a:xfrm>
            <a:off x="7599363" y="5422900"/>
            <a:ext cx="762000" cy="1066800"/>
          </a:xfrm>
          <a:prstGeom prst="rect">
            <a:avLst/>
          </a:prstGeom>
          <a:noFill/>
          <a:ln w="9525">
            <a:noFill/>
            <a:round/>
            <a:headEnd/>
            <a:tailEnd/>
          </a:ln>
        </p:spPr>
      </p:pic>
      <p:sp>
        <p:nvSpPr>
          <p:cNvPr id="1273877" name="AutoShape 21"/>
          <p:cNvSpPr>
            <a:spLocks noChangeArrowheads="1"/>
          </p:cNvSpPr>
          <p:nvPr/>
        </p:nvSpPr>
        <p:spPr bwMode="auto">
          <a:xfrm rot="1320000">
            <a:off x="7531100" y="3227388"/>
            <a:ext cx="157163" cy="527050"/>
          </a:xfrm>
          <a:prstGeom prst="upArrow">
            <a:avLst>
              <a:gd name="adj1" fmla="val 50000"/>
              <a:gd name="adj2" fmla="val 83838"/>
            </a:avLst>
          </a:prstGeom>
          <a:solidFill>
            <a:srgbClr val="99CCFF"/>
          </a:solidFill>
          <a:ln w="9525">
            <a:solidFill>
              <a:srgbClr val="000000"/>
            </a:solidFill>
            <a:round/>
            <a:headEnd/>
            <a:tailEnd/>
          </a:ln>
        </p:spPr>
        <p:txBody>
          <a:bodyPr wrap="none" anchor="ctr"/>
          <a:lstStyle/>
          <a:p>
            <a:endParaRPr lang="ja-JP" altLang="en-US">
              <a:latin typeface="Arial" pitchFamily="34" charset="0"/>
              <a:ea typeface="MS PGothic" pitchFamily="34" charset="-128"/>
              <a:cs typeface="Arial" pitchFamily="34" charset="0"/>
            </a:endParaRPr>
          </a:p>
        </p:txBody>
      </p:sp>
      <p:sp>
        <p:nvSpPr>
          <p:cNvPr id="1273878" name="AutoShape 22"/>
          <p:cNvSpPr>
            <a:spLocks noChangeArrowheads="1"/>
          </p:cNvSpPr>
          <p:nvPr/>
        </p:nvSpPr>
        <p:spPr bwMode="auto">
          <a:xfrm rot="-1080000">
            <a:off x="8393113" y="3227388"/>
            <a:ext cx="157162" cy="527050"/>
          </a:xfrm>
          <a:prstGeom prst="upArrow">
            <a:avLst>
              <a:gd name="adj1" fmla="val 50000"/>
              <a:gd name="adj2" fmla="val 83839"/>
            </a:avLst>
          </a:prstGeom>
          <a:solidFill>
            <a:srgbClr val="99CCFF"/>
          </a:solidFill>
          <a:ln w="9525">
            <a:solidFill>
              <a:srgbClr val="000000"/>
            </a:solidFill>
            <a:round/>
            <a:headEnd/>
            <a:tailEnd/>
          </a:ln>
        </p:spPr>
        <p:txBody>
          <a:bodyPr wrap="none" anchor="ctr"/>
          <a:lstStyle/>
          <a:p>
            <a:endParaRPr lang="ja-JP" altLang="en-US">
              <a:latin typeface="Arial" pitchFamily="34" charset="0"/>
              <a:ea typeface="MS PGothic" pitchFamily="34" charset="-128"/>
              <a:cs typeface="Arial" pitchFamily="34" charset="0"/>
            </a:endParaRPr>
          </a:p>
        </p:txBody>
      </p:sp>
      <p:pic>
        <p:nvPicPr>
          <p:cNvPr id="1273879" name="Picture 23"/>
          <p:cNvPicPr>
            <a:picLocks noChangeAspect="1" noChangeArrowheads="1"/>
          </p:cNvPicPr>
          <p:nvPr/>
        </p:nvPicPr>
        <p:blipFill>
          <a:blip r:embed="rId9"/>
          <a:srcRect/>
          <a:stretch>
            <a:fillRect/>
          </a:stretch>
        </p:blipFill>
        <p:spPr bwMode="auto">
          <a:xfrm>
            <a:off x="847725" y="1752600"/>
            <a:ext cx="1289050" cy="1228725"/>
          </a:xfrm>
          <a:prstGeom prst="rect">
            <a:avLst/>
          </a:prstGeom>
          <a:noFill/>
          <a:ln w="9360">
            <a:solidFill>
              <a:srgbClr val="000000"/>
            </a:solidFill>
            <a:miter lim="800000"/>
            <a:headEnd/>
            <a:tailEnd/>
          </a:ln>
        </p:spPr>
      </p:pic>
      <p:sp>
        <p:nvSpPr>
          <p:cNvPr id="1273880" name="Text Box 24"/>
          <p:cNvSpPr txBox="1">
            <a:spLocks noChangeArrowheads="1"/>
          </p:cNvSpPr>
          <p:nvPr/>
        </p:nvSpPr>
        <p:spPr bwMode="auto">
          <a:xfrm>
            <a:off x="428596" y="1285860"/>
            <a:ext cx="2357454" cy="331788"/>
          </a:xfrm>
          <a:prstGeom prst="rect">
            <a:avLst/>
          </a:prstGeom>
          <a:noFill/>
          <a:ln w="9525">
            <a:noFill/>
            <a:round/>
            <a:headEnd/>
            <a:tailEnd/>
          </a:ln>
        </p:spPr>
        <p:txBody>
          <a:bodyPr wrap="none" lIns="90000" tIns="45000" rIns="90000" bIns="45000"/>
          <a:lstStyle/>
          <a:p>
            <a:pPr algn="ctr" defTabSz="457200">
              <a:lnSpc>
                <a:spcPct val="93000"/>
              </a:lnSpc>
              <a:buClr>
                <a:srgbClr val="5F5F5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2400" dirty="0">
                <a:latin typeface="Arial" pitchFamily="34" charset="0"/>
                <a:ea typeface="MS PGothic" pitchFamily="34" charset="-128"/>
                <a:cs typeface="Arial" pitchFamily="34" charset="0"/>
              </a:rPr>
              <a:t>Segmentation Tool</a:t>
            </a:r>
          </a:p>
        </p:txBody>
      </p:sp>
      <p:pic>
        <p:nvPicPr>
          <p:cNvPr id="1273881" name="Picture 25"/>
          <p:cNvPicPr>
            <a:picLocks noChangeAspect="1" noChangeArrowheads="1"/>
          </p:cNvPicPr>
          <p:nvPr/>
        </p:nvPicPr>
        <p:blipFill>
          <a:blip r:embed="rId10"/>
          <a:srcRect/>
          <a:stretch>
            <a:fillRect/>
          </a:stretch>
        </p:blipFill>
        <p:spPr bwMode="auto">
          <a:xfrm>
            <a:off x="7891463" y="3878263"/>
            <a:ext cx="1173162" cy="1223962"/>
          </a:xfrm>
          <a:prstGeom prst="rect">
            <a:avLst/>
          </a:prstGeom>
          <a:noFill/>
          <a:ln w="9525">
            <a:noFill/>
            <a:round/>
            <a:headEnd/>
            <a:tailEnd/>
          </a:ln>
        </p:spPr>
      </p:pic>
      <p:pic>
        <p:nvPicPr>
          <p:cNvPr id="1273882" name="Picture 26"/>
          <p:cNvPicPr>
            <a:picLocks noChangeAspect="1" noChangeArrowheads="1"/>
          </p:cNvPicPr>
          <p:nvPr/>
        </p:nvPicPr>
        <p:blipFill>
          <a:blip r:embed="rId11"/>
          <a:srcRect/>
          <a:stretch>
            <a:fillRect/>
          </a:stretch>
        </p:blipFill>
        <p:spPr bwMode="auto">
          <a:xfrm>
            <a:off x="6149975" y="4168775"/>
            <a:ext cx="1604963" cy="963613"/>
          </a:xfrm>
          <a:prstGeom prst="rect">
            <a:avLst/>
          </a:prstGeom>
          <a:noFill/>
          <a:ln w="9525">
            <a:noFill/>
            <a:round/>
            <a:headEnd/>
            <a:tailEnd/>
          </a:ln>
        </p:spPr>
      </p:pic>
      <p:sp>
        <p:nvSpPr>
          <p:cNvPr id="1273883" name="Text Box 27"/>
          <p:cNvSpPr txBox="1">
            <a:spLocks noChangeArrowheads="1"/>
          </p:cNvSpPr>
          <p:nvPr/>
        </p:nvSpPr>
        <p:spPr bwMode="auto">
          <a:xfrm>
            <a:off x="5786446" y="5214950"/>
            <a:ext cx="1100137" cy="260350"/>
          </a:xfrm>
          <a:prstGeom prst="rect">
            <a:avLst/>
          </a:prstGeom>
          <a:noFill/>
          <a:ln w="9525">
            <a:noFill/>
            <a:round/>
            <a:headEnd/>
            <a:tailEnd/>
          </a:ln>
        </p:spPr>
        <p:txBody>
          <a:bodyPr wrap="none" lIns="90000" tIns="45000" rIns="90000" bIns="45000"/>
          <a:lstStyle/>
          <a:p>
            <a:pPr defTabSz="457200">
              <a:lnSpc>
                <a:spcPct val="93000"/>
              </a:lnSpc>
              <a:buClr>
                <a:srgbClr val="5F5F5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2400" dirty="0" err="1">
                <a:latin typeface="Arial" pitchFamily="34" charset="0"/>
                <a:ea typeface="MS PGothic" pitchFamily="34" charset="-128"/>
                <a:cs typeface="Arial" pitchFamily="34" charset="0"/>
              </a:rPr>
              <a:t>RecipeSheet</a:t>
            </a:r>
            <a:endParaRPr lang="en-GB" altLang="ja-JP" sz="2400" dirty="0">
              <a:latin typeface="Arial" pitchFamily="34" charset="0"/>
              <a:ea typeface="MS PGothic" pitchFamily="34" charset="-128"/>
              <a:cs typeface="Arial" pitchFamily="34" charset="0"/>
            </a:endParaRPr>
          </a:p>
        </p:txBody>
      </p:sp>
      <p:sp>
        <p:nvSpPr>
          <p:cNvPr id="1273884" name="Text Box 28"/>
          <p:cNvSpPr txBox="1">
            <a:spLocks noChangeArrowheads="1"/>
          </p:cNvSpPr>
          <p:nvPr/>
        </p:nvSpPr>
        <p:spPr bwMode="auto">
          <a:xfrm>
            <a:off x="7715272" y="5214950"/>
            <a:ext cx="1204912" cy="325452"/>
          </a:xfrm>
          <a:prstGeom prst="rect">
            <a:avLst/>
          </a:prstGeom>
          <a:noFill/>
          <a:ln w="9525">
            <a:noFill/>
            <a:round/>
            <a:headEnd/>
            <a:tailEnd/>
          </a:ln>
        </p:spPr>
        <p:txBody>
          <a:bodyPr wrap="none" lIns="90000" tIns="45000" rIns="90000" bIns="45000"/>
          <a:lstStyle/>
          <a:p>
            <a:pPr defTabSz="457200">
              <a:lnSpc>
                <a:spcPct val="93000"/>
              </a:lnSpc>
              <a:buClr>
                <a:srgbClr val="5F5F5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2400" dirty="0">
                <a:latin typeface="Arial" pitchFamily="34" charset="0"/>
                <a:ea typeface="MS PGothic" pitchFamily="34" charset="-128"/>
                <a:cs typeface="Arial" pitchFamily="34" charset="0"/>
              </a:rPr>
              <a:t>Vis. Tools</a:t>
            </a:r>
          </a:p>
        </p:txBody>
      </p:sp>
      <p:sp>
        <p:nvSpPr>
          <p:cNvPr id="1273885" name="AutoShape 29"/>
          <p:cNvSpPr>
            <a:spLocks noChangeArrowheads="1"/>
          </p:cNvSpPr>
          <p:nvPr/>
        </p:nvSpPr>
        <p:spPr bwMode="auto">
          <a:xfrm rot="-1560000">
            <a:off x="2386013" y="4348163"/>
            <a:ext cx="458787" cy="134937"/>
          </a:xfrm>
          <a:prstGeom prst="rightArrow">
            <a:avLst>
              <a:gd name="adj1" fmla="val 50000"/>
              <a:gd name="adj2" fmla="val 85000"/>
            </a:avLst>
          </a:prstGeom>
          <a:solidFill>
            <a:srgbClr val="FF0000"/>
          </a:solidFill>
          <a:ln w="9525">
            <a:solidFill>
              <a:srgbClr val="000000"/>
            </a:solidFill>
            <a:round/>
            <a:headEnd/>
            <a:tailEnd/>
          </a:ln>
        </p:spPr>
        <p:txBody>
          <a:bodyPr wrap="none" anchor="ctr"/>
          <a:lstStyle/>
          <a:p>
            <a:endParaRPr lang="ja-JP" altLang="en-US">
              <a:latin typeface="Arial" pitchFamily="34" charset="0"/>
              <a:ea typeface="MS PGothic" pitchFamily="34" charset="-128"/>
              <a:cs typeface="Arial" pitchFamily="34" charset="0"/>
            </a:endParaRPr>
          </a:p>
        </p:txBody>
      </p:sp>
      <p:sp>
        <p:nvSpPr>
          <p:cNvPr id="1273886" name="AutoShape 30"/>
          <p:cNvSpPr>
            <a:spLocks noChangeArrowheads="1"/>
          </p:cNvSpPr>
          <p:nvPr/>
        </p:nvSpPr>
        <p:spPr bwMode="auto">
          <a:xfrm rot="-1560000">
            <a:off x="2243138" y="3665538"/>
            <a:ext cx="458787" cy="134937"/>
          </a:xfrm>
          <a:prstGeom prst="rightArrow">
            <a:avLst>
              <a:gd name="adj1" fmla="val 50000"/>
              <a:gd name="adj2" fmla="val 85000"/>
            </a:avLst>
          </a:prstGeom>
          <a:solidFill>
            <a:srgbClr val="FF0000"/>
          </a:solidFill>
          <a:ln w="9525">
            <a:solidFill>
              <a:srgbClr val="000000"/>
            </a:solidFill>
            <a:round/>
            <a:headEnd/>
            <a:tailEnd/>
          </a:ln>
        </p:spPr>
        <p:txBody>
          <a:bodyPr wrap="none" anchor="ctr"/>
          <a:lstStyle/>
          <a:p>
            <a:endParaRPr lang="ja-JP" altLang="en-US">
              <a:latin typeface="Arial" pitchFamily="34" charset="0"/>
              <a:ea typeface="MS PGothic" pitchFamily="34" charset="-128"/>
              <a:cs typeface="Arial" pitchFamily="34" charset="0"/>
            </a:endParaRPr>
          </a:p>
        </p:txBody>
      </p:sp>
      <p:sp>
        <p:nvSpPr>
          <p:cNvPr id="1273887" name="AutoShape 31"/>
          <p:cNvSpPr>
            <a:spLocks noChangeArrowheads="1"/>
          </p:cNvSpPr>
          <p:nvPr/>
        </p:nvSpPr>
        <p:spPr bwMode="auto">
          <a:xfrm rot="-1440000">
            <a:off x="6845300" y="2789238"/>
            <a:ext cx="481013" cy="134937"/>
          </a:xfrm>
          <a:prstGeom prst="leftArrow">
            <a:avLst>
              <a:gd name="adj1" fmla="val 50000"/>
              <a:gd name="adj2" fmla="val 89118"/>
            </a:avLst>
          </a:prstGeom>
          <a:solidFill>
            <a:srgbClr val="FF0000"/>
          </a:solidFill>
          <a:ln w="9525">
            <a:solidFill>
              <a:srgbClr val="000000"/>
            </a:solidFill>
            <a:round/>
            <a:headEnd/>
            <a:tailEnd/>
          </a:ln>
        </p:spPr>
        <p:txBody>
          <a:bodyPr wrap="none" anchor="ctr"/>
          <a:lstStyle/>
          <a:p>
            <a:endParaRPr lang="ja-JP" altLang="en-US">
              <a:latin typeface="Arial" pitchFamily="34" charset="0"/>
              <a:ea typeface="MS PGothic" pitchFamily="34" charset="-128"/>
              <a:cs typeface="Arial"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1"/>
          </p:nvPr>
        </p:nvSpPr>
        <p:spPr/>
        <p:txBody>
          <a:bodyPr/>
          <a:lstStyle/>
          <a:p>
            <a:fld id="{7F50DE8F-8B36-41C5-AE3A-469A93C221A9}" type="slidenum">
              <a:rPr lang="el-GR"/>
              <a:pPr/>
              <a:t>63</a:t>
            </a:fld>
            <a:endParaRPr lang="el-GR"/>
          </a:p>
        </p:txBody>
      </p:sp>
      <p:sp>
        <p:nvSpPr>
          <p:cNvPr id="1277954" name="Rectangle 2"/>
          <p:cNvSpPr>
            <a:spLocks noGrp="1" noChangeArrowheads="1"/>
          </p:cNvSpPr>
          <p:nvPr>
            <p:ph type="title" idx="4294967295"/>
          </p:nvPr>
        </p:nvSpPr>
        <p:spPr>
          <a:xfrm>
            <a:off x="214313" y="558800"/>
            <a:ext cx="8459787" cy="701675"/>
          </a:xfrm>
        </p:spPr>
        <p:txBody>
          <a:bodyPr anchor="t">
            <a:spAutoFit/>
          </a:bodyPr>
          <a:lstStyle/>
          <a:p>
            <a:r>
              <a:rPr lang="en-US" altLang="ja-JP" sz="4000" dirty="0" err="1" smtClean="0">
                <a:solidFill>
                  <a:srgbClr val="FFFF00"/>
                </a:solidFill>
                <a:ea typeface="MS PGothic" pitchFamily="34" charset="-128"/>
              </a:rPr>
              <a:t>RecipeSheet</a:t>
            </a:r>
            <a:endParaRPr lang="el-GR" altLang="ja-JP" sz="4000" dirty="0">
              <a:solidFill>
                <a:srgbClr val="FFFF00"/>
              </a:solidFill>
            </a:endParaRPr>
          </a:p>
        </p:txBody>
      </p:sp>
      <p:pic>
        <p:nvPicPr>
          <p:cNvPr id="1277955" name="Picture 8" descr="OncoRecipeSheet-4-cellcycles-medium-kill clipped"/>
          <p:cNvPicPr>
            <a:picLocks noChangeAspect="1" noChangeArrowheads="1"/>
          </p:cNvPicPr>
          <p:nvPr/>
        </p:nvPicPr>
        <p:blipFill>
          <a:blip r:embed="rId3"/>
          <a:srcRect l="3055" t="836" b="1102"/>
          <a:stretch>
            <a:fillRect/>
          </a:stretch>
        </p:blipFill>
        <p:spPr bwMode="auto">
          <a:xfrm>
            <a:off x="500034" y="1500174"/>
            <a:ext cx="8185527" cy="500063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2"/>
          <p:cNvSpPr>
            <a:spLocks noGrp="1"/>
          </p:cNvSpPr>
          <p:nvPr>
            <p:ph type="sldNum" sz="quarter" idx="11"/>
          </p:nvPr>
        </p:nvSpPr>
        <p:spPr/>
        <p:txBody>
          <a:bodyPr/>
          <a:lstStyle/>
          <a:p>
            <a:fld id="{51EC582B-40FE-4EF9-B752-BE2D8DD27EBD}" type="slidenum">
              <a:rPr lang="el-GR"/>
              <a:pPr/>
              <a:t>64</a:t>
            </a:fld>
            <a:endParaRPr lang="el-GR"/>
          </a:p>
        </p:txBody>
      </p:sp>
      <p:sp>
        <p:nvSpPr>
          <p:cNvPr id="1280002" name="Rectangle 2"/>
          <p:cNvSpPr>
            <a:spLocks noChangeArrowheads="1"/>
          </p:cNvSpPr>
          <p:nvPr/>
        </p:nvSpPr>
        <p:spPr bwMode="auto">
          <a:xfrm>
            <a:off x="6524625" y="1647825"/>
            <a:ext cx="1676400" cy="990600"/>
          </a:xfrm>
          <a:prstGeom prst="rect">
            <a:avLst/>
          </a:prstGeom>
          <a:solidFill>
            <a:schemeClr val="folHlink"/>
          </a:solidFill>
          <a:ln w="9525">
            <a:solidFill>
              <a:schemeClr val="tx1"/>
            </a:solidFill>
            <a:miter lim="800000"/>
            <a:headEnd/>
            <a:tailEnd/>
          </a:ln>
        </p:spPr>
        <p:txBody>
          <a:bodyPr wrap="none" anchorCtr="1"/>
          <a:lstStyle/>
          <a:p>
            <a:pPr algn="ctr"/>
            <a:r>
              <a:rPr lang="en-US" altLang="ja-JP" sz="1000">
                <a:latin typeface="Arial" pitchFamily="34" charset="0"/>
                <a:ea typeface="MS PGothic" pitchFamily="34" charset="-128"/>
                <a:cs typeface="Arial" pitchFamily="34" charset="0"/>
              </a:rPr>
              <a:t>PSNC</a:t>
            </a:r>
          </a:p>
        </p:txBody>
      </p:sp>
      <p:sp>
        <p:nvSpPr>
          <p:cNvPr id="1280003" name="AutoShape 3"/>
          <p:cNvSpPr>
            <a:spLocks noChangeArrowheads="1"/>
          </p:cNvSpPr>
          <p:nvPr/>
        </p:nvSpPr>
        <p:spPr bwMode="auto">
          <a:xfrm>
            <a:off x="6635460" y="1876425"/>
            <a:ext cx="1538313" cy="609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altLang="ja-JP" sz="1400" b="1" dirty="0" err="1">
                <a:solidFill>
                  <a:srgbClr val="FFFF00"/>
                </a:solidFill>
                <a:latin typeface="Arial" pitchFamily="34" charset="0"/>
                <a:ea typeface="MS PGothic" pitchFamily="34" charset="-128"/>
                <a:cs typeface="Arial" pitchFamily="34" charset="0"/>
              </a:rPr>
              <a:t>OncoSimulato</a:t>
            </a:r>
            <a:r>
              <a:rPr lang="en-US" altLang="ja-JP" sz="1400" b="1" dirty="0" err="1">
                <a:latin typeface="Arial" pitchFamily="34" charset="0"/>
                <a:ea typeface="MS PGothic" pitchFamily="34" charset="-128"/>
                <a:cs typeface="Arial" pitchFamily="34" charset="0"/>
              </a:rPr>
              <a:t>r</a:t>
            </a:r>
            <a:endParaRPr lang="en-US" altLang="ja-JP" sz="1400" b="1" dirty="0">
              <a:latin typeface="Arial" pitchFamily="34" charset="0"/>
              <a:ea typeface="MS PGothic" pitchFamily="34" charset="-128"/>
              <a:cs typeface="Arial" pitchFamily="34" charset="0"/>
            </a:endParaRPr>
          </a:p>
        </p:txBody>
      </p:sp>
      <p:sp>
        <p:nvSpPr>
          <p:cNvPr id="1280004" name="AutoShape 4"/>
          <p:cNvSpPr>
            <a:spLocks noChangeArrowheads="1"/>
          </p:cNvSpPr>
          <p:nvPr/>
        </p:nvSpPr>
        <p:spPr bwMode="auto">
          <a:xfrm>
            <a:off x="3851275" y="3324225"/>
            <a:ext cx="1371600" cy="609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altLang="ja-JP" sz="1400" b="1" dirty="0">
                <a:solidFill>
                  <a:srgbClr val="FFFF00"/>
                </a:solidFill>
                <a:latin typeface="Arial" pitchFamily="34" charset="0"/>
                <a:ea typeface="MS PGothic" pitchFamily="34" charset="-128"/>
                <a:cs typeface="Arial" pitchFamily="34" charset="0"/>
              </a:rPr>
              <a:t>Visualization</a:t>
            </a:r>
            <a:br>
              <a:rPr lang="en-US" altLang="ja-JP" sz="1400" b="1" dirty="0">
                <a:solidFill>
                  <a:srgbClr val="FFFF00"/>
                </a:solidFill>
                <a:latin typeface="Arial" pitchFamily="34" charset="0"/>
                <a:ea typeface="MS PGothic" pitchFamily="34" charset="-128"/>
                <a:cs typeface="Arial" pitchFamily="34" charset="0"/>
              </a:rPr>
            </a:br>
            <a:r>
              <a:rPr lang="en-US" altLang="ja-JP" sz="1400" b="1" dirty="0">
                <a:solidFill>
                  <a:srgbClr val="FFFF00"/>
                </a:solidFill>
                <a:latin typeface="Arial" pitchFamily="34" charset="0"/>
                <a:ea typeface="MS PGothic" pitchFamily="34" charset="-128"/>
                <a:cs typeface="Arial" pitchFamily="34" charset="0"/>
              </a:rPr>
              <a:t>services</a:t>
            </a:r>
          </a:p>
        </p:txBody>
      </p:sp>
      <p:sp>
        <p:nvSpPr>
          <p:cNvPr id="1280005" name="AutoShape 5"/>
          <p:cNvSpPr>
            <a:spLocks noChangeArrowheads="1"/>
          </p:cNvSpPr>
          <p:nvPr/>
        </p:nvSpPr>
        <p:spPr bwMode="auto">
          <a:xfrm>
            <a:off x="3857625" y="1714488"/>
            <a:ext cx="1371600" cy="107157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altLang="ja-JP" sz="1400" b="1" dirty="0">
                <a:solidFill>
                  <a:srgbClr val="FFFF00"/>
                </a:solidFill>
                <a:latin typeface="Arial" pitchFamily="34" charset="0"/>
                <a:ea typeface="MS PGothic" pitchFamily="34" charset="-128"/>
                <a:cs typeface="Arial" pitchFamily="34" charset="0"/>
              </a:rPr>
              <a:t>Grid Resource</a:t>
            </a:r>
            <a:br>
              <a:rPr lang="en-US" altLang="ja-JP" sz="1400" b="1" dirty="0">
                <a:solidFill>
                  <a:srgbClr val="FFFF00"/>
                </a:solidFill>
                <a:latin typeface="Arial" pitchFamily="34" charset="0"/>
                <a:ea typeface="MS PGothic" pitchFamily="34" charset="-128"/>
                <a:cs typeface="Arial" pitchFamily="34" charset="0"/>
              </a:rPr>
            </a:br>
            <a:r>
              <a:rPr lang="en-US" altLang="ja-JP" sz="1400" b="1" dirty="0">
                <a:solidFill>
                  <a:srgbClr val="FFFF00"/>
                </a:solidFill>
                <a:latin typeface="Arial" pitchFamily="34" charset="0"/>
                <a:ea typeface="MS PGothic" pitchFamily="34" charset="-128"/>
                <a:cs typeface="Arial" pitchFamily="34" charset="0"/>
              </a:rPr>
              <a:t>Management </a:t>
            </a:r>
            <a:endParaRPr lang="en-US" altLang="ja-JP" sz="1400" b="1" dirty="0" smtClean="0">
              <a:solidFill>
                <a:srgbClr val="FFFF00"/>
              </a:solidFill>
              <a:latin typeface="Arial" pitchFamily="34" charset="0"/>
              <a:ea typeface="MS PGothic" pitchFamily="34" charset="-128"/>
              <a:cs typeface="Arial" pitchFamily="34" charset="0"/>
            </a:endParaRPr>
          </a:p>
          <a:p>
            <a:pPr algn="ctr"/>
            <a:r>
              <a:rPr lang="en-US" altLang="ja-JP" sz="1400" b="1" dirty="0" smtClean="0">
                <a:solidFill>
                  <a:srgbClr val="FFFF00"/>
                </a:solidFill>
                <a:latin typeface="Arial" pitchFamily="34" charset="0"/>
                <a:ea typeface="MS PGothic" pitchFamily="34" charset="-128"/>
                <a:cs typeface="Arial" pitchFamily="34" charset="0"/>
              </a:rPr>
              <a:t>System</a:t>
            </a:r>
            <a:r>
              <a:rPr lang="en-US" altLang="ja-JP" sz="1400" b="1" dirty="0">
                <a:solidFill>
                  <a:srgbClr val="FFFF00"/>
                </a:solidFill>
                <a:latin typeface="Arial" pitchFamily="34" charset="0"/>
                <a:ea typeface="MS PGothic" pitchFamily="34" charset="-128"/>
                <a:cs typeface="Arial" pitchFamily="34" charset="0"/>
              </a:rPr>
              <a:t/>
            </a:r>
            <a:br>
              <a:rPr lang="en-US" altLang="ja-JP" sz="1400" b="1" dirty="0">
                <a:solidFill>
                  <a:srgbClr val="FFFF00"/>
                </a:solidFill>
                <a:latin typeface="Arial" pitchFamily="34" charset="0"/>
                <a:ea typeface="MS PGothic" pitchFamily="34" charset="-128"/>
                <a:cs typeface="Arial" pitchFamily="34" charset="0"/>
              </a:rPr>
            </a:br>
            <a:r>
              <a:rPr lang="en-US" altLang="ja-JP" sz="1400" b="1" dirty="0">
                <a:solidFill>
                  <a:srgbClr val="FFFF00"/>
                </a:solidFill>
                <a:latin typeface="Arial" pitchFamily="34" charset="0"/>
                <a:ea typeface="MS PGothic" pitchFamily="34" charset="-128"/>
                <a:cs typeface="Arial" pitchFamily="34" charset="0"/>
              </a:rPr>
              <a:t>(GRMS)</a:t>
            </a:r>
          </a:p>
        </p:txBody>
      </p:sp>
      <p:sp>
        <p:nvSpPr>
          <p:cNvPr id="1280006" name="AutoShape 6"/>
          <p:cNvSpPr>
            <a:spLocks noChangeArrowheads="1"/>
          </p:cNvSpPr>
          <p:nvPr/>
        </p:nvSpPr>
        <p:spPr bwMode="auto">
          <a:xfrm>
            <a:off x="3428992" y="5610224"/>
            <a:ext cx="1800233" cy="676296"/>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altLang="ja-JP" sz="1400" b="1" dirty="0">
                <a:solidFill>
                  <a:srgbClr val="FFFF00"/>
                </a:solidFill>
                <a:latin typeface="Arial" pitchFamily="34" charset="0"/>
                <a:ea typeface="MS PGothic" pitchFamily="34" charset="-128"/>
                <a:cs typeface="Arial" pitchFamily="34" charset="0"/>
              </a:rPr>
              <a:t>Data Management</a:t>
            </a:r>
            <a:br>
              <a:rPr lang="en-US" altLang="ja-JP" sz="1400" b="1" dirty="0">
                <a:solidFill>
                  <a:srgbClr val="FFFF00"/>
                </a:solidFill>
                <a:latin typeface="Arial" pitchFamily="34" charset="0"/>
                <a:ea typeface="MS PGothic" pitchFamily="34" charset="-128"/>
                <a:cs typeface="Arial" pitchFamily="34" charset="0"/>
              </a:rPr>
            </a:br>
            <a:r>
              <a:rPr lang="en-US" altLang="ja-JP" sz="1400" b="1" dirty="0">
                <a:solidFill>
                  <a:srgbClr val="FFFF00"/>
                </a:solidFill>
                <a:latin typeface="Arial" pitchFamily="34" charset="0"/>
                <a:ea typeface="MS PGothic" pitchFamily="34" charset="-128"/>
                <a:cs typeface="Arial" pitchFamily="34" charset="0"/>
              </a:rPr>
              <a:t>System</a:t>
            </a:r>
            <a:br>
              <a:rPr lang="en-US" altLang="ja-JP" sz="1400" b="1" dirty="0">
                <a:solidFill>
                  <a:srgbClr val="FFFF00"/>
                </a:solidFill>
                <a:latin typeface="Arial" pitchFamily="34" charset="0"/>
                <a:ea typeface="MS PGothic" pitchFamily="34" charset="-128"/>
                <a:cs typeface="Arial" pitchFamily="34" charset="0"/>
              </a:rPr>
            </a:br>
            <a:r>
              <a:rPr lang="en-US" altLang="ja-JP" sz="1400" b="1" dirty="0">
                <a:solidFill>
                  <a:srgbClr val="FFFF00"/>
                </a:solidFill>
                <a:latin typeface="Arial" pitchFamily="34" charset="0"/>
                <a:ea typeface="MS PGothic" pitchFamily="34" charset="-128"/>
                <a:cs typeface="Arial" pitchFamily="34" charset="0"/>
              </a:rPr>
              <a:t>(DMS)</a:t>
            </a:r>
          </a:p>
        </p:txBody>
      </p:sp>
      <p:sp>
        <p:nvSpPr>
          <p:cNvPr id="1280007" name="AutoShape 7"/>
          <p:cNvSpPr>
            <a:spLocks noChangeArrowheads="1"/>
          </p:cNvSpPr>
          <p:nvPr/>
        </p:nvSpPr>
        <p:spPr bwMode="auto">
          <a:xfrm>
            <a:off x="1041400" y="1878013"/>
            <a:ext cx="1371600" cy="609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altLang="ja-JP" sz="1400" b="1" dirty="0" err="1">
                <a:solidFill>
                  <a:srgbClr val="FFFF00"/>
                </a:solidFill>
                <a:latin typeface="Arial" pitchFamily="34" charset="0"/>
                <a:ea typeface="MS PGothic" pitchFamily="34" charset="-128"/>
                <a:cs typeface="Arial" pitchFamily="34" charset="0"/>
              </a:rPr>
              <a:t>RecipeSheet</a:t>
            </a:r>
            <a:r>
              <a:rPr lang="en-US" altLang="ja-JP" sz="1400" b="1" dirty="0">
                <a:solidFill>
                  <a:srgbClr val="FFFF00"/>
                </a:solidFill>
                <a:latin typeface="Arial" pitchFamily="34" charset="0"/>
                <a:ea typeface="MS PGothic" pitchFamily="34" charset="-128"/>
                <a:cs typeface="Arial" pitchFamily="34" charset="0"/>
              </a:rPr>
              <a:t>/</a:t>
            </a:r>
            <a:br>
              <a:rPr lang="en-US" altLang="ja-JP" sz="1400" b="1" dirty="0">
                <a:solidFill>
                  <a:srgbClr val="FFFF00"/>
                </a:solidFill>
                <a:latin typeface="Arial" pitchFamily="34" charset="0"/>
                <a:ea typeface="MS PGothic" pitchFamily="34" charset="-128"/>
                <a:cs typeface="Arial" pitchFamily="34" charset="0"/>
              </a:rPr>
            </a:br>
            <a:r>
              <a:rPr lang="en-US" altLang="ja-JP" sz="1400" b="1" dirty="0" smtClean="0">
                <a:solidFill>
                  <a:srgbClr val="FFFF00"/>
                </a:solidFill>
                <a:latin typeface="Arial" pitchFamily="34" charset="0"/>
                <a:ea typeface="MS PGothic" pitchFamily="34" charset="-128"/>
                <a:cs typeface="Arial" pitchFamily="34" charset="0"/>
              </a:rPr>
              <a:t>Web </a:t>
            </a:r>
            <a:r>
              <a:rPr lang="en-US" altLang="ja-JP" sz="1400" b="1" dirty="0">
                <a:solidFill>
                  <a:srgbClr val="FFFF00"/>
                </a:solidFill>
                <a:latin typeface="Arial" pitchFamily="34" charset="0"/>
                <a:ea typeface="MS PGothic" pitchFamily="34" charset="-128"/>
                <a:cs typeface="Arial" pitchFamily="34" charset="0"/>
              </a:rPr>
              <a:t>P</a:t>
            </a:r>
            <a:r>
              <a:rPr lang="en-US" altLang="ja-JP" sz="1400" b="1" dirty="0" smtClean="0">
                <a:solidFill>
                  <a:srgbClr val="FFFF00"/>
                </a:solidFill>
                <a:latin typeface="Arial" pitchFamily="34" charset="0"/>
                <a:ea typeface="MS PGothic" pitchFamily="34" charset="-128"/>
                <a:cs typeface="Arial" pitchFamily="34" charset="0"/>
              </a:rPr>
              <a:t>ortal</a:t>
            </a:r>
            <a:endParaRPr lang="en-US" altLang="ja-JP" sz="1400" b="1" dirty="0">
              <a:solidFill>
                <a:srgbClr val="FFFF00"/>
              </a:solidFill>
              <a:latin typeface="Arial" pitchFamily="34" charset="0"/>
              <a:ea typeface="MS PGothic" pitchFamily="34" charset="-128"/>
              <a:cs typeface="Arial" pitchFamily="34" charset="0"/>
            </a:endParaRPr>
          </a:p>
        </p:txBody>
      </p:sp>
      <p:cxnSp>
        <p:nvCxnSpPr>
          <p:cNvPr id="1280008" name="AutoShape 8"/>
          <p:cNvCxnSpPr>
            <a:cxnSpLocks noChangeShapeType="1"/>
          </p:cNvCxnSpPr>
          <p:nvPr/>
        </p:nvCxnSpPr>
        <p:spPr bwMode="auto">
          <a:xfrm rot="16200000" flipH="1">
            <a:off x="3479800" y="4768850"/>
            <a:ext cx="1676400" cy="6350"/>
          </a:xfrm>
          <a:prstGeom prst="bentConnector3">
            <a:avLst>
              <a:gd name="adj1" fmla="val 50000"/>
            </a:avLst>
          </a:prstGeom>
          <a:noFill/>
          <a:ln w="9525">
            <a:solidFill>
              <a:schemeClr val="tx1"/>
            </a:solidFill>
            <a:miter lim="800000"/>
            <a:headEnd/>
            <a:tailEnd type="triangle" w="med" len="med"/>
          </a:ln>
        </p:spPr>
      </p:cxnSp>
      <p:sp>
        <p:nvSpPr>
          <p:cNvPr id="1280009" name="Oval 9"/>
          <p:cNvSpPr>
            <a:spLocks noChangeArrowheads="1"/>
          </p:cNvSpPr>
          <p:nvPr/>
        </p:nvSpPr>
        <p:spPr bwMode="auto">
          <a:xfrm>
            <a:off x="3933825" y="4391025"/>
            <a:ext cx="762000" cy="447675"/>
          </a:xfrm>
          <a:prstGeom prst="ellipse">
            <a:avLst/>
          </a:prstGeom>
          <a:solidFill>
            <a:schemeClr val="bg1"/>
          </a:solidFill>
          <a:ln w="9525">
            <a:solidFill>
              <a:schemeClr val="tx1"/>
            </a:solidFill>
            <a:round/>
            <a:headEnd/>
            <a:tailEnd/>
          </a:ln>
        </p:spPr>
        <p:txBody>
          <a:bodyPr anchor="ctr">
            <a:spAutoFit/>
          </a:bodyPr>
          <a:lstStyle/>
          <a:p>
            <a:pPr algn="ctr"/>
            <a:r>
              <a:rPr lang="en-US" altLang="ja-JP" sz="800">
                <a:latin typeface="Arial" pitchFamily="34" charset="0"/>
                <a:ea typeface="MS PGothic" pitchFamily="34" charset="-128"/>
                <a:cs typeface="Arial" pitchFamily="34" charset="0"/>
              </a:rPr>
              <a:t>Data requests</a:t>
            </a:r>
          </a:p>
        </p:txBody>
      </p:sp>
      <p:grpSp>
        <p:nvGrpSpPr>
          <p:cNvPr id="2" name="Group 10"/>
          <p:cNvGrpSpPr>
            <a:grpSpLocks/>
          </p:cNvGrpSpPr>
          <p:nvPr/>
        </p:nvGrpSpPr>
        <p:grpSpPr bwMode="auto">
          <a:xfrm>
            <a:off x="544513" y="1876425"/>
            <a:ext cx="304800" cy="609600"/>
            <a:chOff x="1200" y="3024"/>
            <a:chExt cx="192" cy="384"/>
          </a:xfrm>
        </p:grpSpPr>
        <p:sp>
          <p:nvSpPr>
            <p:cNvPr id="1280011" name="Oval 11"/>
            <p:cNvSpPr>
              <a:spLocks noChangeArrowheads="1"/>
            </p:cNvSpPr>
            <p:nvPr/>
          </p:nvSpPr>
          <p:spPr bwMode="auto">
            <a:xfrm>
              <a:off x="1248" y="3024"/>
              <a:ext cx="96" cy="96"/>
            </a:xfrm>
            <a:prstGeom prst="ellipse">
              <a:avLst/>
            </a:prstGeom>
            <a:solidFill>
              <a:schemeClr val="bg1"/>
            </a:solidFill>
            <a:ln w="9525">
              <a:solidFill>
                <a:schemeClr val="tx1"/>
              </a:solidFill>
              <a:round/>
              <a:headEnd/>
              <a:tailEnd/>
            </a:ln>
          </p:spPr>
          <p:txBody>
            <a:bodyPr wrap="none" anchor="ctr"/>
            <a:lstStyle/>
            <a:p>
              <a:endParaRPr lang="ja-JP" altLang="en-US">
                <a:latin typeface="Arial" pitchFamily="34" charset="0"/>
                <a:ea typeface="MS PGothic" pitchFamily="34" charset="-128"/>
                <a:cs typeface="Arial" pitchFamily="34" charset="0"/>
              </a:endParaRPr>
            </a:p>
          </p:txBody>
        </p:sp>
        <p:sp>
          <p:nvSpPr>
            <p:cNvPr id="1280012" name="Line 12"/>
            <p:cNvSpPr>
              <a:spLocks noChangeShapeType="1"/>
            </p:cNvSpPr>
            <p:nvPr/>
          </p:nvSpPr>
          <p:spPr bwMode="auto">
            <a:xfrm>
              <a:off x="1296" y="3120"/>
              <a:ext cx="0" cy="192"/>
            </a:xfrm>
            <a:prstGeom prst="line">
              <a:avLst/>
            </a:prstGeom>
            <a:noFill/>
            <a:ln w="9525">
              <a:solidFill>
                <a:schemeClr val="tx1"/>
              </a:solidFill>
              <a:round/>
              <a:headEnd/>
              <a:tailEnd/>
            </a:ln>
          </p:spPr>
          <p:txBody>
            <a:bodyPr/>
            <a:lstStyle/>
            <a:p>
              <a:endParaRPr lang="en-US"/>
            </a:p>
          </p:txBody>
        </p:sp>
        <p:sp>
          <p:nvSpPr>
            <p:cNvPr id="1280013" name="Line 13"/>
            <p:cNvSpPr>
              <a:spLocks noChangeShapeType="1"/>
            </p:cNvSpPr>
            <p:nvPr/>
          </p:nvSpPr>
          <p:spPr bwMode="auto">
            <a:xfrm flipH="1">
              <a:off x="1200" y="3312"/>
              <a:ext cx="96" cy="96"/>
            </a:xfrm>
            <a:prstGeom prst="line">
              <a:avLst/>
            </a:prstGeom>
            <a:noFill/>
            <a:ln w="9525">
              <a:solidFill>
                <a:schemeClr val="tx1"/>
              </a:solidFill>
              <a:round/>
              <a:headEnd/>
              <a:tailEnd/>
            </a:ln>
          </p:spPr>
          <p:txBody>
            <a:bodyPr/>
            <a:lstStyle/>
            <a:p>
              <a:endParaRPr lang="en-US"/>
            </a:p>
          </p:txBody>
        </p:sp>
        <p:sp>
          <p:nvSpPr>
            <p:cNvPr id="1280014" name="Line 14"/>
            <p:cNvSpPr>
              <a:spLocks noChangeShapeType="1"/>
            </p:cNvSpPr>
            <p:nvPr/>
          </p:nvSpPr>
          <p:spPr bwMode="auto">
            <a:xfrm>
              <a:off x="1296" y="3312"/>
              <a:ext cx="96" cy="96"/>
            </a:xfrm>
            <a:prstGeom prst="line">
              <a:avLst/>
            </a:prstGeom>
            <a:noFill/>
            <a:ln w="9525">
              <a:solidFill>
                <a:schemeClr val="tx1"/>
              </a:solidFill>
              <a:round/>
              <a:headEnd/>
              <a:tailEnd/>
            </a:ln>
          </p:spPr>
          <p:txBody>
            <a:bodyPr/>
            <a:lstStyle/>
            <a:p>
              <a:endParaRPr lang="en-US"/>
            </a:p>
          </p:txBody>
        </p:sp>
        <p:sp>
          <p:nvSpPr>
            <p:cNvPr id="1280015" name="Line 15"/>
            <p:cNvSpPr>
              <a:spLocks noChangeShapeType="1"/>
            </p:cNvSpPr>
            <p:nvPr/>
          </p:nvSpPr>
          <p:spPr bwMode="auto">
            <a:xfrm flipH="1">
              <a:off x="1296" y="3120"/>
              <a:ext cx="96" cy="96"/>
            </a:xfrm>
            <a:prstGeom prst="line">
              <a:avLst/>
            </a:prstGeom>
            <a:noFill/>
            <a:ln w="9525">
              <a:solidFill>
                <a:schemeClr val="tx1"/>
              </a:solidFill>
              <a:round/>
              <a:headEnd/>
              <a:tailEnd/>
            </a:ln>
          </p:spPr>
          <p:txBody>
            <a:bodyPr/>
            <a:lstStyle/>
            <a:p>
              <a:endParaRPr lang="en-US"/>
            </a:p>
          </p:txBody>
        </p:sp>
        <p:sp>
          <p:nvSpPr>
            <p:cNvPr id="1280016" name="Line 16"/>
            <p:cNvSpPr>
              <a:spLocks noChangeShapeType="1"/>
            </p:cNvSpPr>
            <p:nvPr/>
          </p:nvSpPr>
          <p:spPr bwMode="auto">
            <a:xfrm>
              <a:off x="1200" y="3120"/>
              <a:ext cx="96" cy="96"/>
            </a:xfrm>
            <a:prstGeom prst="line">
              <a:avLst/>
            </a:prstGeom>
            <a:noFill/>
            <a:ln w="9525">
              <a:solidFill>
                <a:schemeClr val="tx1"/>
              </a:solidFill>
              <a:round/>
              <a:headEnd/>
              <a:tailEnd/>
            </a:ln>
          </p:spPr>
          <p:txBody>
            <a:bodyPr/>
            <a:lstStyle/>
            <a:p>
              <a:endParaRPr lang="en-US"/>
            </a:p>
          </p:txBody>
        </p:sp>
      </p:grpSp>
      <p:sp>
        <p:nvSpPr>
          <p:cNvPr id="1280017" name="Line 17"/>
          <p:cNvSpPr>
            <a:spLocks noChangeShapeType="1"/>
          </p:cNvSpPr>
          <p:nvPr/>
        </p:nvSpPr>
        <p:spPr bwMode="auto">
          <a:xfrm>
            <a:off x="2409825" y="2028825"/>
            <a:ext cx="1447800" cy="0"/>
          </a:xfrm>
          <a:prstGeom prst="line">
            <a:avLst/>
          </a:prstGeom>
          <a:noFill/>
          <a:ln w="9525">
            <a:solidFill>
              <a:schemeClr val="tx1"/>
            </a:solidFill>
            <a:round/>
            <a:headEnd/>
            <a:tailEnd type="triangle" w="med" len="med"/>
          </a:ln>
        </p:spPr>
        <p:txBody>
          <a:bodyPr/>
          <a:lstStyle/>
          <a:p>
            <a:endParaRPr lang="en-US"/>
          </a:p>
        </p:txBody>
      </p:sp>
      <p:sp>
        <p:nvSpPr>
          <p:cNvPr id="1280018" name="Line 18"/>
          <p:cNvSpPr>
            <a:spLocks noChangeShapeType="1"/>
          </p:cNvSpPr>
          <p:nvPr/>
        </p:nvSpPr>
        <p:spPr bwMode="auto">
          <a:xfrm flipH="1">
            <a:off x="2409825" y="2333625"/>
            <a:ext cx="1447800" cy="0"/>
          </a:xfrm>
          <a:prstGeom prst="line">
            <a:avLst/>
          </a:prstGeom>
          <a:noFill/>
          <a:ln w="9525">
            <a:solidFill>
              <a:schemeClr val="tx1"/>
            </a:solidFill>
            <a:round/>
            <a:headEnd/>
            <a:tailEnd type="triangle" w="med" len="med"/>
          </a:ln>
        </p:spPr>
        <p:txBody>
          <a:bodyPr/>
          <a:lstStyle/>
          <a:p>
            <a:endParaRPr lang="en-US"/>
          </a:p>
        </p:txBody>
      </p:sp>
      <p:sp>
        <p:nvSpPr>
          <p:cNvPr id="1280019" name="Line 19"/>
          <p:cNvSpPr>
            <a:spLocks noChangeShapeType="1"/>
          </p:cNvSpPr>
          <p:nvPr/>
        </p:nvSpPr>
        <p:spPr bwMode="auto">
          <a:xfrm>
            <a:off x="5229225" y="2028825"/>
            <a:ext cx="1447800" cy="0"/>
          </a:xfrm>
          <a:prstGeom prst="line">
            <a:avLst/>
          </a:prstGeom>
          <a:noFill/>
          <a:ln w="9525">
            <a:solidFill>
              <a:schemeClr val="tx1"/>
            </a:solidFill>
            <a:round/>
            <a:headEnd/>
            <a:tailEnd type="triangle" w="med" len="med"/>
          </a:ln>
        </p:spPr>
        <p:txBody>
          <a:bodyPr/>
          <a:lstStyle/>
          <a:p>
            <a:endParaRPr lang="en-US"/>
          </a:p>
        </p:txBody>
      </p:sp>
      <p:sp>
        <p:nvSpPr>
          <p:cNvPr id="1280020" name="Line 20"/>
          <p:cNvSpPr>
            <a:spLocks noChangeShapeType="1"/>
          </p:cNvSpPr>
          <p:nvPr/>
        </p:nvSpPr>
        <p:spPr bwMode="auto">
          <a:xfrm flipH="1">
            <a:off x="5229225" y="2333625"/>
            <a:ext cx="1447800" cy="0"/>
          </a:xfrm>
          <a:prstGeom prst="line">
            <a:avLst/>
          </a:prstGeom>
          <a:noFill/>
          <a:ln w="9525">
            <a:solidFill>
              <a:schemeClr val="tx1"/>
            </a:solidFill>
            <a:round/>
            <a:headEnd/>
            <a:tailEnd type="triangle" w="med" len="med"/>
          </a:ln>
        </p:spPr>
        <p:txBody>
          <a:bodyPr/>
          <a:lstStyle/>
          <a:p>
            <a:endParaRPr lang="en-US"/>
          </a:p>
        </p:txBody>
      </p:sp>
      <p:sp>
        <p:nvSpPr>
          <p:cNvPr id="1280021" name="Oval 21"/>
          <p:cNvSpPr>
            <a:spLocks noChangeArrowheads="1"/>
          </p:cNvSpPr>
          <p:nvPr/>
        </p:nvSpPr>
        <p:spPr bwMode="auto">
          <a:xfrm>
            <a:off x="2670175" y="1876425"/>
            <a:ext cx="990600" cy="288925"/>
          </a:xfrm>
          <a:prstGeom prst="ellipse">
            <a:avLst/>
          </a:prstGeom>
          <a:solidFill>
            <a:schemeClr val="bg1"/>
          </a:solidFill>
          <a:ln w="9525">
            <a:solidFill>
              <a:schemeClr val="tx1"/>
            </a:solidFill>
            <a:round/>
            <a:headEnd/>
            <a:tailEnd/>
          </a:ln>
        </p:spPr>
        <p:txBody>
          <a:bodyPr wrap="none" anchor="ctr"/>
          <a:lstStyle/>
          <a:p>
            <a:pPr algn="ctr"/>
            <a:r>
              <a:rPr lang="en-US" altLang="ja-JP" sz="800">
                <a:latin typeface="Arial" pitchFamily="34" charset="0"/>
                <a:ea typeface="MS PGothic" pitchFamily="34" charset="-128"/>
                <a:cs typeface="Arial" pitchFamily="34" charset="0"/>
              </a:rPr>
              <a:t>Simulation</a:t>
            </a:r>
            <a:br>
              <a:rPr lang="en-US" altLang="ja-JP" sz="800">
                <a:latin typeface="Arial" pitchFamily="34" charset="0"/>
                <a:ea typeface="MS PGothic" pitchFamily="34" charset="-128"/>
                <a:cs typeface="Arial" pitchFamily="34" charset="0"/>
              </a:rPr>
            </a:br>
            <a:r>
              <a:rPr lang="en-US" altLang="ja-JP" sz="800">
                <a:latin typeface="Arial" pitchFamily="34" charset="0"/>
                <a:ea typeface="MS PGothic" pitchFamily="34" charset="-128"/>
                <a:cs typeface="Arial" pitchFamily="34" charset="0"/>
              </a:rPr>
              <a:t>parameters</a:t>
            </a:r>
          </a:p>
        </p:txBody>
      </p:sp>
      <p:sp>
        <p:nvSpPr>
          <p:cNvPr id="1280022" name="Oval 22"/>
          <p:cNvSpPr>
            <a:spLocks noChangeArrowheads="1"/>
          </p:cNvSpPr>
          <p:nvPr/>
        </p:nvSpPr>
        <p:spPr bwMode="auto">
          <a:xfrm>
            <a:off x="2686050" y="2225675"/>
            <a:ext cx="990600" cy="260350"/>
          </a:xfrm>
          <a:prstGeom prst="ellipse">
            <a:avLst/>
          </a:prstGeom>
          <a:solidFill>
            <a:schemeClr val="bg1"/>
          </a:solidFill>
          <a:ln w="9525">
            <a:solidFill>
              <a:schemeClr val="tx1"/>
            </a:solidFill>
            <a:round/>
            <a:headEnd/>
            <a:tailEnd/>
          </a:ln>
        </p:spPr>
        <p:txBody>
          <a:bodyPr wrap="none" anchor="ctr"/>
          <a:lstStyle/>
          <a:p>
            <a:pPr algn="ctr"/>
            <a:r>
              <a:rPr lang="en-US" altLang="ja-JP" sz="800">
                <a:latin typeface="Arial" pitchFamily="34" charset="0"/>
                <a:ea typeface="MS PGothic" pitchFamily="34" charset="-128"/>
                <a:cs typeface="Arial" pitchFamily="34" charset="0"/>
              </a:rPr>
              <a:t>Job identifier</a:t>
            </a:r>
          </a:p>
        </p:txBody>
      </p:sp>
      <p:sp>
        <p:nvSpPr>
          <p:cNvPr id="1280023" name="Oval 23"/>
          <p:cNvSpPr>
            <a:spLocks noChangeArrowheads="1"/>
          </p:cNvSpPr>
          <p:nvPr/>
        </p:nvSpPr>
        <p:spPr bwMode="auto">
          <a:xfrm>
            <a:off x="5381625" y="1916113"/>
            <a:ext cx="990600" cy="228600"/>
          </a:xfrm>
          <a:prstGeom prst="ellipse">
            <a:avLst/>
          </a:prstGeom>
          <a:solidFill>
            <a:schemeClr val="bg1"/>
          </a:solidFill>
          <a:ln w="9525">
            <a:solidFill>
              <a:schemeClr val="tx1"/>
            </a:solidFill>
            <a:round/>
            <a:headEnd/>
            <a:tailEnd/>
          </a:ln>
        </p:spPr>
        <p:txBody>
          <a:bodyPr wrap="none" anchor="ctr"/>
          <a:lstStyle/>
          <a:p>
            <a:pPr algn="ctr"/>
            <a:r>
              <a:rPr lang="en-US" altLang="ja-JP" sz="800">
                <a:latin typeface="Arial" pitchFamily="34" charset="0"/>
                <a:ea typeface="MS PGothic" pitchFamily="34" charset="-128"/>
                <a:cs typeface="Arial" pitchFamily="34" charset="0"/>
              </a:rPr>
              <a:t>Job submission</a:t>
            </a:r>
          </a:p>
        </p:txBody>
      </p:sp>
      <p:sp>
        <p:nvSpPr>
          <p:cNvPr id="1280024" name="Oval 24"/>
          <p:cNvSpPr>
            <a:spLocks noChangeArrowheads="1"/>
          </p:cNvSpPr>
          <p:nvPr/>
        </p:nvSpPr>
        <p:spPr bwMode="auto">
          <a:xfrm>
            <a:off x="5389563" y="2225675"/>
            <a:ext cx="990600" cy="228600"/>
          </a:xfrm>
          <a:prstGeom prst="ellipse">
            <a:avLst/>
          </a:prstGeom>
          <a:solidFill>
            <a:schemeClr val="bg1"/>
          </a:solidFill>
          <a:ln w="9525">
            <a:solidFill>
              <a:schemeClr val="tx1"/>
            </a:solidFill>
            <a:round/>
            <a:headEnd/>
            <a:tailEnd/>
          </a:ln>
        </p:spPr>
        <p:txBody>
          <a:bodyPr wrap="none" anchor="ctr"/>
          <a:lstStyle/>
          <a:p>
            <a:pPr algn="ctr"/>
            <a:r>
              <a:rPr lang="en-US" altLang="ja-JP" sz="800">
                <a:latin typeface="Arial" pitchFamily="34" charset="0"/>
                <a:ea typeface="MS PGothic" pitchFamily="34" charset="-128"/>
                <a:cs typeface="Arial" pitchFamily="34" charset="0"/>
              </a:rPr>
              <a:t>Job monitoring</a:t>
            </a:r>
          </a:p>
        </p:txBody>
      </p:sp>
      <p:sp>
        <p:nvSpPr>
          <p:cNvPr id="1280025" name="Line 25"/>
          <p:cNvSpPr>
            <a:spLocks noChangeShapeType="1"/>
          </p:cNvSpPr>
          <p:nvPr/>
        </p:nvSpPr>
        <p:spPr bwMode="auto">
          <a:xfrm>
            <a:off x="1952625" y="2486025"/>
            <a:ext cx="0" cy="990600"/>
          </a:xfrm>
          <a:prstGeom prst="line">
            <a:avLst/>
          </a:prstGeom>
          <a:noFill/>
          <a:ln w="9525">
            <a:solidFill>
              <a:schemeClr val="tx1"/>
            </a:solidFill>
            <a:round/>
            <a:headEnd/>
            <a:tailEnd/>
          </a:ln>
        </p:spPr>
        <p:txBody>
          <a:bodyPr/>
          <a:lstStyle/>
          <a:p>
            <a:endParaRPr lang="en-US"/>
          </a:p>
        </p:txBody>
      </p:sp>
      <p:sp>
        <p:nvSpPr>
          <p:cNvPr id="1280026" name="Line 26"/>
          <p:cNvSpPr>
            <a:spLocks noChangeShapeType="1"/>
          </p:cNvSpPr>
          <p:nvPr/>
        </p:nvSpPr>
        <p:spPr bwMode="auto">
          <a:xfrm>
            <a:off x="1952625" y="3476625"/>
            <a:ext cx="1905000" cy="0"/>
          </a:xfrm>
          <a:prstGeom prst="line">
            <a:avLst/>
          </a:prstGeom>
          <a:noFill/>
          <a:ln w="9525">
            <a:solidFill>
              <a:schemeClr val="tx1"/>
            </a:solidFill>
            <a:round/>
            <a:headEnd/>
            <a:tailEnd type="triangle" w="med" len="med"/>
          </a:ln>
        </p:spPr>
        <p:txBody>
          <a:bodyPr/>
          <a:lstStyle/>
          <a:p>
            <a:endParaRPr lang="en-US"/>
          </a:p>
        </p:txBody>
      </p:sp>
      <p:sp>
        <p:nvSpPr>
          <p:cNvPr id="1280027" name="Line 27"/>
          <p:cNvSpPr>
            <a:spLocks noChangeShapeType="1"/>
          </p:cNvSpPr>
          <p:nvPr/>
        </p:nvSpPr>
        <p:spPr bwMode="auto">
          <a:xfrm>
            <a:off x="1647825" y="3781425"/>
            <a:ext cx="2209800" cy="0"/>
          </a:xfrm>
          <a:prstGeom prst="line">
            <a:avLst/>
          </a:prstGeom>
          <a:noFill/>
          <a:ln w="9525">
            <a:solidFill>
              <a:schemeClr val="tx1"/>
            </a:solidFill>
            <a:round/>
            <a:headEnd/>
            <a:tailEnd/>
          </a:ln>
        </p:spPr>
        <p:txBody>
          <a:bodyPr/>
          <a:lstStyle/>
          <a:p>
            <a:endParaRPr lang="en-US"/>
          </a:p>
        </p:txBody>
      </p:sp>
      <p:sp>
        <p:nvSpPr>
          <p:cNvPr id="1280028" name="Line 28"/>
          <p:cNvSpPr>
            <a:spLocks noChangeShapeType="1"/>
          </p:cNvSpPr>
          <p:nvPr/>
        </p:nvSpPr>
        <p:spPr bwMode="auto">
          <a:xfrm>
            <a:off x="1647825" y="2486025"/>
            <a:ext cx="0" cy="1295400"/>
          </a:xfrm>
          <a:prstGeom prst="line">
            <a:avLst/>
          </a:prstGeom>
          <a:noFill/>
          <a:ln w="9525">
            <a:solidFill>
              <a:schemeClr val="tx1"/>
            </a:solidFill>
            <a:round/>
            <a:headEnd type="triangle" w="med" len="med"/>
            <a:tailEnd/>
          </a:ln>
        </p:spPr>
        <p:txBody>
          <a:bodyPr/>
          <a:lstStyle/>
          <a:p>
            <a:endParaRPr lang="en-US"/>
          </a:p>
        </p:txBody>
      </p:sp>
      <p:sp>
        <p:nvSpPr>
          <p:cNvPr id="1280029" name="Oval 29"/>
          <p:cNvSpPr>
            <a:spLocks noChangeArrowheads="1"/>
          </p:cNvSpPr>
          <p:nvPr/>
        </p:nvSpPr>
        <p:spPr bwMode="auto">
          <a:xfrm>
            <a:off x="2341563" y="3279775"/>
            <a:ext cx="990600" cy="381000"/>
          </a:xfrm>
          <a:prstGeom prst="ellipse">
            <a:avLst/>
          </a:prstGeom>
          <a:solidFill>
            <a:schemeClr val="bg1"/>
          </a:solidFill>
          <a:ln w="9525" algn="ctr">
            <a:solidFill>
              <a:schemeClr val="tx1"/>
            </a:solidFill>
            <a:round/>
            <a:headEnd/>
            <a:tailEnd/>
          </a:ln>
        </p:spPr>
        <p:txBody>
          <a:bodyPr wrap="none" anchor="ctr"/>
          <a:lstStyle/>
          <a:p>
            <a:pPr algn="ctr"/>
            <a:r>
              <a:rPr lang="en-US" altLang="ja-JP" sz="800">
                <a:latin typeface="Arial" pitchFamily="34" charset="0"/>
                <a:ea typeface="MS PGothic" pitchFamily="34" charset="-128"/>
                <a:cs typeface="Arial" pitchFamily="34" charset="0"/>
              </a:rPr>
              <a:t>Visualization</a:t>
            </a:r>
            <a:br>
              <a:rPr lang="en-US" altLang="ja-JP" sz="800">
                <a:latin typeface="Arial" pitchFamily="34" charset="0"/>
                <a:ea typeface="MS PGothic" pitchFamily="34" charset="-128"/>
                <a:cs typeface="Arial" pitchFamily="34" charset="0"/>
              </a:rPr>
            </a:br>
            <a:r>
              <a:rPr lang="en-US" altLang="ja-JP" sz="800">
                <a:latin typeface="Arial" pitchFamily="34" charset="0"/>
                <a:ea typeface="MS PGothic" pitchFamily="34" charset="-128"/>
                <a:cs typeface="Arial" pitchFamily="34" charset="0"/>
              </a:rPr>
              <a:t>parameters</a:t>
            </a:r>
          </a:p>
        </p:txBody>
      </p:sp>
      <p:sp>
        <p:nvSpPr>
          <p:cNvPr id="1280030" name="Oval 30"/>
          <p:cNvSpPr>
            <a:spLocks noChangeArrowheads="1"/>
          </p:cNvSpPr>
          <p:nvPr/>
        </p:nvSpPr>
        <p:spPr bwMode="auto">
          <a:xfrm>
            <a:off x="1800225" y="3629025"/>
            <a:ext cx="685800" cy="304800"/>
          </a:xfrm>
          <a:prstGeom prst="ellipse">
            <a:avLst/>
          </a:prstGeom>
          <a:solidFill>
            <a:schemeClr val="bg1"/>
          </a:solidFill>
          <a:ln w="9525" algn="ctr">
            <a:solidFill>
              <a:schemeClr val="tx1"/>
            </a:solidFill>
            <a:round/>
            <a:headEnd/>
            <a:tailEnd/>
          </a:ln>
        </p:spPr>
        <p:txBody>
          <a:bodyPr wrap="none" anchor="ctr"/>
          <a:lstStyle/>
          <a:p>
            <a:pPr algn="ctr"/>
            <a:r>
              <a:rPr lang="en-US" altLang="ja-JP" sz="800">
                <a:latin typeface="Arial" pitchFamily="34" charset="0"/>
                <a:ea typeface="MS PGothic" pitchFamily="34" charset="-128"/>
                <a:cs typeface="Arial" pitchFamily="34" charset="0"/>
              </a:rPr>
              <a:t>Images</a:t>
            </a:r>
          </a:p>
        </p:txBody>
      </p:sp>
      <p:sp>
        <p:nvSpPr>
          <p:cNvPr id="1280031" name="Text Box 31"/>
          <p:cNvSpPr txBox="1">
            <a:spLocks noChangeArrowheads="1"/>
          </p:cNvSpPr>
          <p:nvPr/>
        </p:nvSpPr>
        <p:spPr bwMode="auto">
          <a:xfrm>
            <a:off x="3221038" y="2898775"/>
            <a:ext cx="1004887" cy="501650"/>
          </a:xfrm>
          <a:prstGeom prst="rect">
            <a:avLst/>
          </a:prstGeom>
          <a:noFill/>
          <a:ln w="9525">
            <a:noFill/>
            <a:miter lim="800000"/>
            <a:headEnd/>
            <a:tailEnd/>
          </a:ln>
        </p:spPr>
        <p:txBody>
          <a:bodyPr wrap="none">
            <a:spAutoFit/>
          </a:bodyPr>
          <a:lstStyle/>
          <a:p>
            <a:pPr>
              <a:buFontTx/>
              <a:buChar char="•"/>
            </a:pPr>
            <a:r>
              <a:rPr lang="en-US" altLang="ja-JP" sz="900">
                <a:latin typeface="Arial" pitchFamily="34" charset="0"/>
                <a:ea typeface="MS PGothic" pitchFamily="34" charset="-128"/>
                <a:cs typeface="Arial" pitchFamily="34" charset="0"/>
              </a:rPr>
              <a:t> job identifier</a:t>
            </a:r>
          </a:p>
          <a:p>
            <a:pPr>
              <a:buFontTx/>
              <a:buChar char="•"/>
            </a:pPr>
            <a:r>
              <a:rPr lang="en-US" altLang="ja-JP" sz="900">
                <a:latin typeface="Arial" pitchFamily="34" charset="0"/>
                <a:ea typeface="MS PGothic" pitchFamily="34" charset="-128"/>
                <a:cs typeface="Arial" pitchFamily="34" charset="0"/>
              </a:rPr>
              <a:t> vis parameters</a:t>
            </a:r>
          </a:p>
          <a:p>
            <a:pPr>
              <a:buFontTx/>
              <a:buChar char="•"/>
            </a:pPr>
            <a:r>
              <a:rPr lang="en-US" altLang="ja-JP" sz="900">
                <a:latin typeface="Arial" pitchFamily="34" charset="0"/>
                <a:ea typeface="MS PGothic" pitchFamily="34" charset="-128"/>
                <a:cs typeface="Arial" pitchFamily="34" charset="0"/>
              </a:rPr>
              <a:t> …</a:t>
            </a:r>
          </a:p>
        </p:txBody>
      </p:sp>
      <p:sp>
        <p:nvSpPr>
          <p:cNvPr id="1280032" name="Rectangle 32"/>
          <p:cNvSpPr>
            <a:spLocks noChangeArrowheads="1"/>
          </p:cNvSpPr>
          <p:nvPr/>
        </p:nvSpPr>
        <p:spPr bwMode="auto">
          <a:xfrm>
            <a:off x="2638425" y="4546600"/>
            <a:ext cx="1981200" cy="1047750"/>
          </a:xfrm>
          <a:prstGeom prst="rect">
            <a:avLst/>
          </a:prstGeom>
          <a:noFill/>
          <a:ln w="9525">
            <a:noFill/>
            <a:miter lim="800000"/>
            <a:headEnd/>
            <a:tailEnd/>
          </a:ln>
        </p:spPr>
        <p:txBody>
          <a:bodyPr>
            <a:spAutoFit/>
          </a:bodyPr>
          <a:lstStyle/>
          <a:p>
            <a:r>
              <a:rPr lang="en-US" altLang="ja-JP" sz="900">
                <a:latin typeface="Arial" pitchFamily="34" charset="0"/>
                <a:ea typeface="MS PGothic" pitchFamily="34" charset="-128"/>
                <a:cs typeface="Arial" pitchFamily="34" charset="0"/>
              </a:rPr>
              <a:t>References to:</a:t>
            </a:r>
          </a:p>
          <a:p>
            <a:pPr>
              <a:buFontTx/>
              <a:buChar char="•"/>
            </a:pPr>
            <a:r>
              <a:rPr lang="en-US" altLang="ja-JP" sz="900">
                <a:latin typeface="Arial" pitchFamily="34" charset="0"/>
                <a:ea typeface="MS PGothic" pitchFamily="34" charset="-128"/>
                <a:cs typeface="Arial" pitchFamily="34" charset="0"/>
              </a:rPr>
              <a:t> DICOM images</a:t>
            </a:r>
            <a:br>
              <a:rPr lang="en-US" altLang="ja-JP" sz="900">
                <a:latin typeface="Arial" pitchFamily="34" charset="0"/>
                <a:ea typeface="MS PGothic" pitchFamily="34" charset="-128"/>
                <a:cs typeface="Arial" pitchFamily="34" charset="0"/>
              </a:rPr>
            </a:br>
            <a:r>
              <a:rPr lang="en-US" altLang="ja-JP" sz="900">
                <a:latin typeface="Arial" pitchFamily="34" charset="0"/>
                <a:ea typeface="MS PGothic" pitchFamily="34" charset="-128"/>
                <a:cs typeface="Arial" pitchFamily="34" charset="0"/>
              </a:rPr>
              <a:t>  (before/after CT) by patient id</a:t>
            </a:r>
          </a:p>
          <a:p>
            <a:pPr>
              <a:buFontTx/>
              <a:buChar char="•"/>
            </a:pPr>
            <a:r>
              <a:rPr lang="en-US" altLang="ja-JP" sz="900">
                <a:latin typeface="Arial" pitchFamily="34" charset="0"/>
                <a:ea typeface="MS PGothic" pitchFamily="34" charset="-128"/>
                <a:cs typeface="Arial" pitchFamily="34" charset="0"/>
              </a:rPr>
              <a:t> segmentation data by</a:t>
            </a:r>
            <a:br>
              <a:rPr lang="en-US" altLang="ja-JP" sz="900">
                <a:latin typeface="Arial" pitchFamily="34" charset="0"/>
                <a:ea typeface="MS PGothic" pitchFamily="34" charset="-128"/>
                <a:cs typeface="Arial" pitchFamily="34" charset="0"/>
              </a:rPr>
            </a:br>
            <a:r>
              <a:rPr lang="en-US" altLang="ja-JP" sz="900">
                <a:latin typeface="Arial" pitchFamily="34" charset="0"/>
                <a:ea typeface="MS PGothic" pitchFamily="34" charset="-128"/>
                <a:cs typeface="Arial" pitchFamily="34" charset="0"/>
              </a:rPr>
              <a:t>  patient id</a:t>
            </a:r>
          </a:p>
          <a:p>
            <a:pPr>
              <a:buFontTx/>
              <a:buChar char="•"/>
            </a:pPr>
            <a:r>
              <a:rPr lang="en-US" altLang="ja-JP" sz="900">
                <a:latin typeface="Arial" pitchFamily="34" charset="0"/>
                <a:ea typeface="MS PGothic" pitchFamily="34" charset="-128"/>
                <a:cs typeface="Arial" pitchFamily="34" charset="0"/>
              </a:rPr>
              <a:t> (intermediate) oncosimulator</a:t>
            </a:r>
            <a:br>
              <a:rPr lang="en-US" altLang="ja-JP" sz="900">
                <a:latin typeface="Arial" pitchFamily="34" charset="0"/>
                <a:ea typeface="MS PGothic" pitchFamily="34" charset="-128"/>
                <a:cs typeface="Arial" pitchFamily="34" charset="0"/>
              </a:rPr>
            </a:br>
            <a:r>
              <a:rPr lang="en-US" altLang="ja-JP" sz="900">
                <a:latin typeface="Arial" pitchFamily="34" charset="0"/>
                <a:ea typeface="MS PGothic" pitchFamily="34" charset="-128"/>
                <a:cs typeface="Arial" pitchFamily="34" charset="0"/>
              </a:rPr>
              <a:t>   data by job id</a:t>
            </a:r>
          </a:p>
        </p:txBody>
      </p:sp>
      <p:sp>
        <p:nvSpPr>
          <p:cNvPr id="1280033" name="Line 33"/>
          <p:cNvSpPr>
            <a:spLocks noChangeShapeType="1"/>
          </p:cNvSpPr>
          <p:nvPr/>
        </p:nvSpPr>
        <p:spPr bwMode="auto">
          <a:xfrm>
            <a:off x="5229225" y="5915025"/>
            <a:ext cx="2133600" cy="0"/>
          </a:xfrm>
          <a:prstGeom prst="line">
            <a:avLst/>
          </a:prstGeom>
          <a:noFill/>
          <a:ln w="9525">
            <a:solidFill>
              <a:schemeClr val="tx1"/>
            </a:solidFill>
            <a:round/>
            <a:headEnd/>
            <a:tailEnd/>
          </a:ln>
        </p:spPr>
        <p:txBody>
          <a:bodyPr/>
          <a:lstStyle/>
          <a:p>
            <a:endParaRPr lang="en-US"/>
          </a:p>
        </p:txBody>
      </p:sp>
      <p:sp>
        <p:nvSpPr>
          <p:cNvPr id="1280034" name="Line 34"/>
          <p:cNvSpPr>
            <a:spLocks noChangeShapeType="1"/>
          </p:cNvSpPr>
          <p:nvPr/>
        </p:nvSpPr>
        <p:spPr bwMode="auto">
          <a:xfrm flipV="1">
            <a:off x="6829425" y="2486025"/>
            <a:ext cx="0" cy="3276600"/>
          </a:xfrm>
          <a:prstGeom prst="line">
            <a:avLst/>
          </a:prstGeom>
          <a:noFill/>
          <a:ln w="9525">
            <a:solidFill>
              <a:schemeClr val="tx1"/>
            </a:solidFill>
            <a:round/>
            <a:headEnd/>
            <a:tailEnd/>
          </a:ln>
        </p:spPr>
        <p:txBody>
          <a:bodyPr/>
          <a:lstStyle/>
          <a:p>
            <a:endParaRPr lang="en-US"/>
          </a:p>
        </p:txBody>
      </p:sp>
      <p:sp>
        <p:nvSpPr>
          <p:cNvPr id="1280035" name="Line 35"/>
          <p:cNvSpPr>
            <a:spLocks noChangeShapeType="1"/>
          </p:cNvSpPr>
          <p:nvPr/>
        </p:nvSpPr>
        <p:spPr bwMode="auto">
          <a:xfrm>
            <a:off x="5229225" y="6067425"/>
            <a:ext cx="2667000" cy="0"/>
          </a:xfrm>
          <a:prstGeom prst="line">
            <a:avLst/>
          </a:prstGeom>
          <a:noFill/>
          <a:ln w="9525">
            <a:solidFill>
              <a:schemeClr val="tx1"/>
            </a:solidFill>
            <a:round/>
            <a:headEnd type="triangle" w="med" len="med"/>
            <a:tailEnd/>
          </a:ln>
        </p:spPr>
        <p:txBody>
          <a:bodyPr/>
          <a:lstStyle/>
          <a:p>
            <a:endParaRPr lang="en-US"/>
          </a:p>
        </p:txBody>
      </p:sp>
      <p:sp>
        <p:nvSpPr>
          <p:cNvPr id="1280036" name="Line 36"/>
          <p:cNvSpPr>
            <a:spLocks noChangeShapeType="1"/>
          </p:cNvSpPr>
          <p:nvPr/>
        </p:nvSpPr>
        <p:spPr bwMode="auto">
          <a:xfrm flipV="1">
            <a:off x="7896225" y="2486025"/>
            <a:ext cx="0" cy="3581400"/>
          </a:xfrm>
          <a:prstGeom prst="line">
            <a:avLst/>
          </a:prstGeom>
          <a:noFill/>
          <a:ln w="9525">
            <a:solidFill>
              <a:schemeClr val="tx1"/>
            </a:solidFill>
            <a:round/>
            <a:headEnd/>
            <a:tailEnd/>
          </a:ln>
        </p:spPr>
        <p:txBody>
          <a:bodyPr/>
          <a:lstStyle/>
          <a:p>
            <a:endParaRPr lang="en-US"/>
          </a:p>
        </p:txBody>
      </p:sp>
      <p:sp>
        <p:nvSpPr>
          <p:cNvPr id="1280037" name="Oval 37"/>
          <p:cNvSpPr>
            <a:spLocks noChangeArrowheads="1"/>
          </p:cNvSpPr>
          <p:nvPr/>
        </p:nvSpPr>
        <p:spPr bwMode="auto">
          <a:xfrm>
            <a:off x="7407275" y="4865688"/>
            <a:ext cx="985838" cy="500062"/>
          </a:xfrm>
          <a:prstGeom prst="ellipse">
            <a:avLst/>
          </a:prstGeom>
          <a:solidFill>
            <a:schemeClr val="bg1"/>
          </a:solidFill>
          <a:ln w="9525" algn="ctr">
            <a:solidFill>
              <a:schemeClr val="tx1"/>
            </a:solidFill>
            <a:round/>
            <a:headEnd/>
            <a:tailEnd/>
          </a:ln>
        </p:spPr>
        <p:txBody>
          <a:bodyPr wrap="none" anchor="ctr"/>
          <a:lstStyle/>
          <a:p>
            <a:pPr algn="ctr"/>
            <a:r>
              <a:rPr lang="en-US" altLang="ja-JP" sz="800">
                <a:latin typeface="Arial" pitchFamily="34" charset="0"/>
                <a:ea typeface="MS PGothic" pitchFamily="34" charset="-128"/>
                <a:cs typeface="Arial" pitchFamily="34" charset="0"/>
              </a:rPr>
              <a:t>(intermediate)</a:t>
            </a:r>
            <a:br>
              <a:rPr lang="en-US" altLang="ja-JP" sz="800">
                <a:latin typeface="Arial" pitchFamily="34" charset="0"/>
                <a:ea typeface="MS PGothic" pitchFamily="34" charset="-128"/>
                <a:cs typeface="Arial" pitchFamily="34" charset="0"/>
              </a:rPr>
            </a:br>
            <a:r>
              <a:rPr lang="en-US" altLang="ja-JP" sz="800">
                <a:latin typeface="Arial" pitchFamily="34" charset="0"/>
                <a:ea typeface="MS PGothic" pitchFamily="34" charset="-128"/>
                <a:cs typeface="Arial" pitchFamily="34" charset="0"/>
              </a:rPr>
              <a:t> oncosimulator</a:t>
            </a:r>
            <a:br>
              <a:rPr lang="en-US" altLang="ja-JP" sz="800">
                <a:latin typeface="Arial" pitchFamily="34" charset="0"/>
                <a:ea typeface="MS PGothic" pitchFamily="34" charset="-128"/>
                <a:cs typeface="Arial" pitchFamily="34" charset="0"/>
              </a:rPr>
            </a:br>
            <a:r>
              <a:rPr lang="en-US" altLang="ja-JP" sz="800">
                <a:latin typeface="Arial" pitchFamily="34" charset="0"/>
                <a:ea typeface="MS PGothic" pitchFamily="34" charset="-128"/>
                <a:cs typeface="Arial" pitchFamily="34" charset="0"/>
              </a:rPr>
              <a:t>data</a:t>
            </a:r>
          </a:p>
        </p:txBody>
      </p:sp>
      <p:sp>
        <p:nvSpPr>
          <p:cNvPr id="1280038" name="Line 38"/>
          <p:cNvSpPr>
            <a:spLocks noChangeShapeType="1"/>
          </p:cNvSpPr>
          <p:nvPr/>
        </p:nvSpPr>
        <p:spPr bwMode="auto">
          <a:xfrm flipV="1">
            <a:off x="4772025" y="3933825"/>
            <a:ext cx="0" cy="1676400"/>
          </a:xfrm>
          <a:prstGeom prst="line">
            <a:avLst/>
          </a:prstGeom>
          <a:noFill/>
          <a:ln w="9525">
            <a:solidFill>
              <a:schemeClr val="tx1"/>
            </a:solidFill>
            <a:round/>
            <a:headEnd/>
            <a:tailEnd type="triangle" w="med" len="med"/>
          </a:ln>
        </p:spPr>
        <p:txBody>
          <a:bodyPr/>
          <a:lstStyle/>
          <a:p>
            <a:endParaRPr lang="en-US"/>
          </a:p>
        </p:txBody>
      </p:sp>
      <p:sp>
        <p:nvSpPr>
          <p:cNvPr id="1280039" name="Oval 39"/>
          <p:cNvSpPr>
            <a:spLocks noChangeArrowheads="1"/>
          </p:cNvSpPr>
          <p:nvPr/>
        </p:nvSpPr>
        <p:spPr bwMode="auto">
          <a:xfrm>
            <a:off x="4467225" y="4954588"/>
            <a:ext cx="609600" cy="274637"/>
          </a:xfrm>
          <a:prstGeom prst="ellipse">
            <a:avLst/>
          </a:prstGeom>
          <a:solidFill>
            <a:schemeClr val="bg1"/>
          </a:solidFill>
          <a:ln w="9525">
            <a:solidFill>
              <a:schemeClr val="tx1"/>
            </a:solidFill>
            <a:round/>
            <a:headEnd/>
            <a:tailEnd/>
          </a:ln>
        </p:spPr>
        <p:txBody>
          <a:bodyPr anchor="ctr">
            <a:spAutoFit/>
          </a:bodyPr>
          <a:lstStyle/>
          <a:p>
            <a:pPr algn="ctr"/>
            <a:r>
              <a:rPr lang="en-US" altLang="ja-JP" sz="800">
                <a:latin typeface="Arial" pitchFamily="34" charset="0"/>
                <a:ea typeface="MS PGothic" pitchFamily="34" charset="-128"/>
                <a:cs typeface="Arial" pitchFamily="34" charset="0"/>
              </a:rPr>
              <a:t>Data</a:t>
            </a:r>
          </a:p>
        </p:txBody>
      </p:sp>
      <p:sp>
        <p:nvSpPr>
          <p:cNvPr id="1280040" name="Text Box 40"/>
          <p:cNvSpPr txBox="1">
            <a:spLocks noChangeArrowheads="1"/>
          </p:cNvSpPr>
          <p:nvPr/>
        </p:nvSpPr>
        <p:spPr bwMode="auto">
          <a:xfrm>
            <a:off x="2638425" y="1724025"/>
            <a:ext cx="254000" cy="227013"/>
          </a:xfrm>
          <a:prstGeom prst="rect">
            <a:avLst/>
          </a:prstGeom>
          <a:solidFill>
            <a:schemeClr val="bg1"/>
          </a:solidFill>
          <a:ln w="12700">
            <a:solidFill>
              <a:schemeClr val="tx1"/>
            </a:solidFill>
            <a:miter lim="800000"/>
            <a:headEnd/>
            <a:tailEnd/>
          </a:ln>
        </p:spPr>
        <p:txBody>
          <a:bodyPr wrap="none">
            <a:spAutoFit/>
          </a:bodyPr>
          <a:lstStyle/>
          <a:p>
            <a:r>
              <a:rPr lang="en-US" altLang="ja-JP" sz="800" b="1">
                <a:latin typeface="Arial" pitchFamily="34" charset="0"/>
                <a:ea typeface="MS PGothic" pitchFamily="34" charset="-128"/>
                <a:cs typeface="Arial" pitchFamily="34" charset="0"/>
              </a:rPr>
              <a:t>1</a:t>
            </a:r>
          </a:p>
        </p:txBody>
      </p:sp>
      <p:sp>
        <p:nvSpPr>
          <p:cNvPr id="1280041" name="Text Box 41"/>
          <p:cNvSpPr txBox="1">
            <a:spLocks noChangeArrowheads="1"/>
          </p:cNvSpPr>
          <p:nvPr/>
        </p:nvSpPr>
        <p:spPr bwMode="auto">
          <a:xfrm>
            <a:off x="5381625" y="1724025"/>
            <a:ext cx="254000" cy="227013"/>
          </a:xfrm>
          <a:prstGeom prst="rect">
            <a:avLst/>
          </a:prstGeom>
          <a:solidFill>
            <a:schemeClr val="bg1"/>
          </a:solidFill>
          <a:ln w="12700">
            <a:solidFill>
              <a:schemeClr val="tx1"/>
            </a:solidFill>
            <a:miter lim="800000"/>
            <a:headEnd/>
            <a:tailEnd/>
          </a:ln>
        </p:spPr>
        <p:txBody>
          <a:bodyPr wrap="none">
            <a:spAutoFit/>
          </a:bodyPr>
          <a:lstStyle/>
          <a:p>
            <a:r>
              <a:rPr lang="en-US" altLang="ja-JP" sz="800" b="1">
                <a:latin typeface="Arial" pitchFamily="34" charset="0"/>
                <a:ea typeface="MS PGothic" pitchFamily="34" charset="-128"/>
                <a:cs typeface="Arial" pitchFamily="34" charset="0"/>
              </a:rPr>
              <a:t>3</a:t>
            </a:r>
          </a:p>
        </p:txBody>
      </p:sp>
      <p:sp>
        <p:nvSpPr>
          <p:cNvPr id="1280042" name="Text Box 42"/>
          <p:cNvSpPr txBox="1">
            <a:spLocks noChangeArrowheads="1"/>
          </p:cNvSpPr>
          <p:nvPr/>
        </p:nvSpPr>
        <p:spPr bwMode="auto">
          <a:xfrm>
            <a:off x="2562225" y="2409825"/>
            <a:ext cx="254000" cy="227013"/>
          </a:xfrm>
          <a:prstGeom prst="rect">
            <a:avLst/>
          </a:prstGeom>
          <a:solidFill>
            <a:schemeClr val="bg1"/>
          </a:solidFill>
          <a:ln w="12700">
            <a:solidFill>
              <a:schemeClr val="tx1"/>
            </a:solidFill>
            <a:miter lim="800000"/>
            <a:headEnd/>
            <a:tailEnd/>
          </a:ln>
        </p:spPr>
        <p:txBody>
          <a:bodyPr wrap="none">
            <a:spAutoFit/>
          </a:bodyPr>
          <a:lstStyle/>
          <a:p>
            <a:r>
              <a:rPr lang="en-US" altLang="ja-JP" sz="800" b="1">
                <a:latin typeface="Arial" pitchFamily="34" charset="0"/>
                <a:ea typeface="MS PGothic" pitchFamily="34" charset="-128"/>
                <a:cs typeface="Arial" pitchFamily="34" charset="0"/>
              </a:rPr>
              <a:t>2</a:t>
            </a:r>
          </a:p>
        </p:txBody>
      </p:sp>
      <p:sp>
        <p:nvSpPr>
          <p:cNvPr id="1280043" name="Text Box 43"/>
          <p:cNvSpPr txBox="1">
            <a:spLocks noChangeArrowheads="1"/>
          </p:cNvSpPr>
          <p:nvPr/>
        </p:nvSpPr>
        <p:spPr bwMode="auto">
          <a:xfrm>
            <a:off x="5381625" y="2409825"/>
            <a:ext cx="254000" cy="227013"/>
          </a:xfrm>
          <a:prstGeom prst="rect">
            <a:avLst/>
          </a:prstGeom>
          <a:solidFill>
            <a:schemeClr val="bg1"/>
          </a:solidFill>
          <a:ln w="12700">
            <a:solidFill>
              <a:schemeClr val="tx1"/>
            </a:solidFill>
            <a:miter lim="800000"/>
            <a:headEnd/>
            <a:tailEnd/>
          </a:ln>
        </p:spPr>
        <p:txBody>
          <a:bodyPr wrap="none">
            <a:spAutoFit/>
          </a:bodyPr>
          <a:lstStyle/>
          <a:p>
            <a:r>
              <a:rPr lang="en-US" altLang="ja-JP" sz="800" b="1">
                <a:latin typeface="Arial" pitchFamily="34" charset="0"/>
                <a:ea typeface="MS PGothic" pitchFamily="34" charset="-128"/>
                <a:cs typeface="Arial" pitchFamily="34" charset="0"/>
              </a:rPr>
              <a:t>4</a:t>
            </a:r>
          </a:p>
        </p:txBody>
      </p:sp>
      <p:sp>
        <p:nvSpPr>
          <p:cNvPr id="1280044" name="Text Box 44"/>
          <p:cNvSpPr txBox="1">
            <a:spLocks noChangeArrowheads="1"/>
          </p:cNvSpPr>
          <p:nvPr/>
        </p:nvSpPr>
        <p:spPr bwMode="auto">
          <a:xfrm>
            <a:off x="2333625" y="3124200"/>
            <a:ext cx="254000" cy="227013"/>
          </a:xfrm>
          <a:prstGeom prst="rect">
            <a:avLst/>
          </a:prstGeom>
          <a:solidFill>
            <a:schemeClr val="bg1"/>
          </a:solidFill>
          <a:ln w="12700">
            <a:solidFill>
              <a:schemeClr val="tx1"/>
            </a:solidFill>
            <a:miter lim="800000"/>
            <a:headEnd/>
            <a:tailEnd/>
          </a:ln>
        </p:spPr>
        <p:txBody>
          <a:bodyPr wrap="none">
            <a:spAutoFit/>
          </a:bodyPr>
          <a:lstStyle/>
          <a:p>
            <a:r>
              <a:rPr lang="en-US" altLang="ja-JP" sz="800" b="1">
                <a:latin typeface="Arial" pitchFamily="34" charset="0"/>
                <a:ea typeface="MS PGothic" pitchFamily="34" charset="-128"/>
                <a:cs typeface="Arial" pitchFamily="34" charset="0"/>
              </a:rPr>
              <a:t>8</a:t>
            </a:r>
          </a:p>
        </p:txBody>
      </p:sp>
      <p:sp>
        <p:nvSpPr>
          <p:cNvPr id="1280045" name="Text Box 45"/>
          <p:cNvSpPr txBox="1">
            <a:spLocks noChangeArrowheads="1"/>
          </p:cNvSpPr>
          <p:nvPr/>
        </p:nvSpPr>
        <p:spPr bwMode="auto">
          <a:xfrm>
            <a:off x="3933825" y="4238625"/>
            <a:ext cx="254000" cy="227013"/>
          </a:xfrm>
          <a:prstGeom prst="rect">
            <a:avLst/>
          </a:prstGeom>
          <a:solidFill>
            <a:schemeClr val="bg1"/>
          </a:solidFill>
          <a:ln w="12700">
            <a:solidFill>
              <a:schemeClr val="tx1"/>
            </a:solidFill>
            <a:miter lim="800000"/>
            <a:headEnd/>
            <a:tailEnd/>
          </a:ln>
        </p:spPr>
        <p:txBody>
          <a:bodyPr wrap="none">
            <a:spAutoFit/>
          </a:bodyPr>
          <a:lstStyle/>
          <a:p>
            <a:r>
              <a:rPr lang="en-US" altLang="ja-JP" sz="800" b="1">
                <a:latin typeface="Arial" pitchFamily="34" charset="0"/>
                <a:ea typeface="MS PGothic" pitchFamily="34" charset="-128"/>
                <a:cs typeface="Arial" pitchFamily="34" charset="0"/>
              </a:rPr>
              <a:t>9</a:t>
            </a:r>
          </a:p>
        </p:txBody>
      </p:sp>
      <p:sp>
        <p:nvSpPr>
          <p:cNvPr id="1280046" name="Text Box 46"/>
          <p:cNvSpPr txBox="1">
            <a:spLocks noChangeArrowheads="1"/>
          </p:cNvSpPr>
          <p:nvPr/>
        </p:nvSpPr>
        <p:spPr bwMode="auto">
          <a:xfrm>
            <a:off x="4924425" y="4848225"/>
            <a:ext cx="311150" cy="227013"/>
          </a:xfrm>
          <a:prstGeom prst="rect">
            <a:avLst/>
          </a:prstGeom>
          <a:solidFill>
            <a:schemeClr val="bg1"/>
          </a:solidFill>
          <a:ln w="12700">
            <a:solidFill>
              <a:schemeClr val="tx1"/>
            </a:solidFill>
            <a:miter lim="800000"/>
            <a:headEnd/>
            <a:tailEnd/>
          </a:ln>
        </p:spPr>
        <p:txBody>
          <a:bodyPr wrap="none">
            <a:spAutoFit/>
          </a:bodyPr>
          <a:lstStyle/>
          <a:p>
            <a:r>
              <a:rPr lang="en-US" altLang="ja-JP" sz="800" b="1">
                <a:latin typeface="Arial" pitchFamily="34" charset="0"/>
                <a:ea typeface="MS PGothic" pitchFamily="34" charset="-128"/>
                <a:cs typeface="Arial" pitchFamily="34" charset="0"/>
              </a:rPr>
              <a:t>10</a:t>
            </a:r>
          </a:p>
        </p:txBody>
      </p:sp>
      <p:sp>
        <p:nvSpPr>
          <p:cNvPr id="1280047" name="Text Box 47"/>
          <p:cNvSpPr txBox="1">
            <a:spLocks noChangeArrowheads="1"/>
          </p:cNvSpPr>
          <p:nvPr/>
        </p:nvSpPr>
        <p:spPr bwMode="auto">
          <a:xfrm>
            <a:off x="1724025" y="3857625"/>
            <a:ext cx="311150" cy="227013"/>
          </a:xfrm>
          <a:prstGeom prst="rect">
            <a:avLst/>
          </a:prstGeom>
          <a:solidFill>
            <a:schemeClr val="bg1"/>
          </a:solidFill>
          <a:ln w="12700">
            <a:solidFill>
              <a:schemeClr val="tx1"/>
            </a:solidFill>
            <a:miter lim="800000"/>
            <a:headEnd/>
            <a:tailEnd/>
          </a:ln>
        </p:spPr>
        <p:txBody>
          <a:bodyPr wrap="none">
            <a:spAutoFit/>
          </a:bodyPr>
          <a:lstStyle/>
          <a:p>
            <a:r>
              <a:rPr lang="en-US" altLang="ja-JP" sz="800" b="1">
                <a:latin typeface="Arial" pitchFamily="34" charset="0"/>
                <a:ea typeface="MS PGothic" pitchFamily="34" charset="-128"/>
                <a:cs typeface="Arial" pitchFamily="34" charset="0"/>
              </a:rPr>
              <a:t>11</a:t>
            </a:r>
          </a:p>
        </p:txBody>
      </p:sp>
      <p:sp>
        <p:nvSpPr>
          <p:cNvPr id="1280048" name="Line 48"/>
          <p:cNvSpPr>
            <a:spLocks noChangeShapeType="1"/>
          </p:cNvSpPr>
          <p:nvPr/>
        </p:nvSpPr>
        <p:spPr bwMode="auto">
          <a:xfrm>
            <a:off x="5229225" y="5762625"/>
            <a:ext cx="1600200" cy="0"/>
          </a:xfrm>
          <a:prstGeom prst="line">
            <a:avLst/>
          </a:prstGeom>
          <a:noFill/>
          <a:ln w="9525">
            <a:solidFill>
              <a:schemeClr val="tx1"/>
            </a:solidFill>
            <a:round/>
            <a:headEnd type="triangle" w="med" len="med"/>
            <a:tailEnd/>
          </a:ln>
        </p:spPr>
        <p:txBody>
          <a:bodyPr/>
          <a:lstStyle/>
          <a:p>
            <a:endParaRPr lang="en-US"/>
          </a:p>
        </p:txBody>
      </p:sp>
      <p:sp>
        <p:nvSpPr>
          <p:cNvPr id="1280049" name="Line 49"/>
          <p:cNvSpPr>
            <a:spLocks noChangeShapeType="1"/>
          </p:cNvSpPr>
          <p:nvPr/>
        </p:nvSpPr>
        <p:spPr bwMode="auto">
          <a:xfrm flipV="1">
            <a:off x="7362825" y="2486025"/>
            <a:ext cx="0" cy="3429000"/>
          </a:xfrm>
          <a:prstGeom prst="line">
            <a:avLst/>
          </a:prstGeom>
          <a:noFill/>
          <a:ln w="9525">
            <a:solidFill>
              <a:schemeClr val="tx1"/>
            </a:solidFill>
            <a:round/>
            <a:headEnd/>
            <a:tailEnd type="triangle" w="med" len="med"/>
          </a:ln>
        </p:spPr>
        <p:txBody>
          <a:bodyPr/>
          <a:lstStyle/>
          <a:p>
            <a:endParaRPr lang="en-US"/>
          </a:p>
        </p:txBody>
      </p:sp>
      <p:sp>
        <p:nvSpPr>
          <p:cNvPr id="1280050" name="Oval 50"/>
          <p:cNvSpPr>
            <a:spLocks noChangeArrowheads="1"/>
          </p:cNvSpPr>
          <p:nvPr/>
        </p:nvSpPr>
        <p:spPr bwMode="auto">
          <a:xfrm>
            <a:off x="6889750" y="4205288"/>
            <a:ext cx="942975" cy="447675"/>
          </a:xfrm>
          <a:prstGeom prst="ellipse">
            <a:avLst/>
          </a:prstGeom>
          <a:solidFill>
            <a:schemeClr val="bg1"/>
          </a:solidFill>
          <a:ln w="9525">
            <a:solidFill>
              <a:schemeClr val="tx1"/>
            </a:solidFill>
            <a:round/>
            <a:headEnd/>
            <a:tailEnd/>
          </a:ln>
        </p:spPr>
        <p:txBody>
          <a:bodyPr wrap="none" anchor="ctr"/>
          <a:lstStyle/>
          <a:p>
            <a:pPr algn="ctr"/>
            <a:r>
              <a:rPr lang="en-US" altLang="ja-JP" sz="800">
                <a:latin typeface="Arial" pitchFamily="34" charset="0"/>
                <a:ea typeface="MS PGothic" pitchFamily="34" charset="-128"/>
                <a:cs typeface="Arial" pitchFamily="34" charset="0"/>
              </a:rPr>
              <a:t>Segmentation</a:t>
            </a:r>
            <a:br>
              <a:rPr lang="en-US" altLang="ja-JP" sz="800">
                <a:latin typeface="Arial" pitchFamily="34" charset="0"/>
                <a:ea typeface="MS PGothic" pitchFamily="34" charset="-128"/>
                <a:cs typeface="Arial" pitchFamily="34" charset="0"/>
              </a:rPr>
            </a:br>
            <a:r>
              <a:rPr lang="en-US" altLang="ja-JP" sz="800">
                <a:latin typeface="Arial" pitchFamily="34" charset="0"/>
                <a:ea typeface="MS PGothic" pitchFamily="34" charset="-128"/>
                <a:cs typeface="Arial" pitchFamily="34" charset="0"/>
              </a:rPr>
              <a:t>data</a:t>
            </a:r>
          </a:p>
        </p:txBody>
      </p:sp>
      <p:sp>
        <p:nvSpPr>
          <p:cNvPr id="1280051" name="Oval 51"/>
          <p:cNvSpPr>
            <a:spLocks noChangeArrowheads="1"/>
          </p:cNvSpPr>
          <p:nvPr/>
        </p:nvSpPr>
        <p:spPr bwMode="auto">
          <a:xfrm>
            <a:off x="6448425" y="3486150"/>
            <a:ext cx="762000" cy="447675"/>
          </a:xfrm>
          <a:prstGeom prst="ellipse">
            <a:avLst/>
          </a:prstGeom>
          <a:solidFill>
            <a:schemeClr val="bg1"/>
          </a:solidFill>
          <a:ln w="9525">
            <a:solidFill>
              <a:schemeClr val="tx1"/>
            </a:solidFill>
            <a:round/>
            <a:headEnd/>
            <a:tailEnd/>
          </a:ln>
        </p:spPr>
        <p:txBody>
          <a:bodyPr anchor="ctr">
            <a:spAutoFit/>
          </a:bodyPr>
          <a:lstStyle/>
          <a:p>
            <a:pPr algn="ctr"/>
            <a:r>
              <a:rPr lang="en-US" altLang="ja-JP" sz="800">
                <a:latin typeface="Arial" pitchFamily="34" charset="0"/>
                <a:ea typeface="MS PGothic" pitchFamily="34" charset="-128"/>
                <a:cs typeface="Arial" pitchFamily="34" charset="0"/>
              </a:rPr>
              <a:t>Data request</a:t>
            </a:r>
          </a:p>
        </p:txBody>
      </p:sp>
      <p:sp>
        <p:nvSpPr>
          <p:cNvPr id="1280052" name="Text Box 52"/>
          <p:cNvSpPr txBox="1">
            <a:spLocks noChangeArrowheads="1"/>
          </p:cNvSpPr>
          <p:nvPr/>
        </p:nvSpPr>
        <p:spPr bwMode="auto">
          <a:xfrm>
            <a:off x="6448425" y="3324225"/>
            <a:ext cx="254000" cy="227013"/>
          </a:xfrm>
          <a:prstGeom prst="rect">
            <a:avLst/>
          </a:prstGeom>
          <a:solidFill>
            <a:schemeClr val="bg1"/>
          </a:solidFill>
          <a:ln w="12700">
            <a:solidFill>
              <a:schemeClr val="tx1"/>
            </a:solidFill>
            <a:miter lim="800000"/>
            <a:headEnd/>
            <a:tailEnd/>
          </a:ln>
        </p:spPr>
        <p:txBody>
          <a:bodyPr wrap="none">
            <a:spAutoFit/>
          </a:bodyPr>
          <a:lstStyle/>
          <a:p>
            <a:r>
              <a:rPr lang="en-US" altLang="ja-JP" sz="800" b="1">
                <a:latin typeface="Arial" pitchFamily="34" charset="0"/>
                <a:ea typeface="MS PGothic" pitchFamily="34" charset="-128"/>
                <a:cs typeface="Arial" pitchFamily="34" charset="0"/>
              </a:rPr>
              <a:t>5</a:t>
            </a:r>
          </a:p>
        </p:txBody>
      </p:sp>
      <p:sp>
        <p:nvSpPr>
          <p:cNvPr id="1280053" name="Text Box 53"/>
          <p:cNvSpPr txBox="1">
            <a:spLocks noChangeArrowheads="1"/>
          </p:cNvSpPr>
          <p:nvPr/>
        </p:nvSpPr>
        <p:spPr bwMode="auto">
          <a:xfrm>
            <a:off x="6981825" y="4054475"/>
            <a:ext cx="254000" cy="227013"/>
          </a:xfrm>
          <a:prstGeom prst="rect">
            <a:avLst/>
          </a:prstGeom>
          <a:solidFill>
            <a:schemeClr val="bg1"/>
          </a:solidFill>
          <a:ln w="12700">
            <a:solidFill>
              <a:schemeClr val="tx1"/>
            </a:solidFill>
            <a:miter lim="800000"/>
            <a:headEnd/>
            <a:tailEnd/>
          </a:ln>
        </p:spPr>
        <p:txBody>
          <a:bodyPr wrap="none">
            <a:spAutoFit/>
          </a:bodyPr>
          <a:lstStyle/>
          <a:p>
            <a:r>
              <a:rPr lang="en-US" altLang="ja-JP" sz="800" b="1">
                <a:latin typeface="Arial" pitchFamily="34" charset="0"/>
                <a:ea typeface="MS PGothic" pitchFamily="34" charset="-128"/>
                <a:cs typeface="Arial" pitchFamily="34" charset="0"/>
              </a:rPr>
              <a:t>6</a:t>
            </a:r>
          </a:p>
        </p:txBody>
      </p:sp>
      <p:sp>
        <p:nvSpPr>
          <p:cNvPr id="1280054" name="Text Box 54"/>
          <p:cNvSpPr txBox="1">
            <a:spLocks noChangeArrowheads="1"/>
          </p:cNvSpPr>
          <p:nvPr/>
        </p:nvSpPr>
        <p:spPr bwMode="auto">
          <a:xfrm>
            <a:off x="8124825" y="4695825"/>
            <a:ext cx="254000" cy="227013"/>
          </a:xfrm>
          <a:prstGeom prst="rect">
            <a:avLst/>
          </a:prstGeom>
          <a:solidFill>
            <a:schemeClr val="bg1"/>
          </a:solidFill>
          <a:ln w="12700">
            <a:solidFill>
              <a:schemeClr val="tx1"/>
            </a:solidFill>
            <a:miter lim="800000"/>
            <a:headEnd/>
            <a:tailEnd/>
          </a:ln>
        </p:spPr>
        <p:txBody>
          <a:bodyPr wrap="none">
            <a:spAutoFit/>
          </a:bodyPr>
          <a:lstStyle/>
          <a:p>
            <a:r>
              <a:rPr lang="en-US" altLang="ja-JP" sz="800" b="1">
                <a:latin typeface="Arial" pitchFamily="34" charset="0"/>
                <a:ea typeface="MS PGothic" pitchFamily="34" charset="-128"/>
                <a:cs typeface="Arial" pitchFamily="34" charset="0"/>
              </a:rPr>
              <a:t>7</a:t>
            </a:r>
          </a:p>
        </p:txBody>
      </p:sp>
      <p:sp>
        <p:nvSpPr>
          <p:cNvPr id="1280055" name="Text Box 55"/>
          <p:cNvSpPr txBox="1">
            <a:spLocks noChangeArrowheads="1"/>
          </p:cNvSpPr>
          <p:nvPr/>
        </p:nvSpPr>
        <p:spPr bwMode="auto">
          <a:xfrm>
            <a:off x="468313" y="2546350"/>
            <a:ext cx="430212" cy="244475"/>
          </a:xfrm>
          <a:prstGeom prst="rect">
            <a:avLst/>
          </a:prstGeom>
          <a:noFill/>
          <a:ln w="9525">
            <a:noFill/>
            <a:miter lim="800000"/>
            <a:headEnd/>
            <a:tailEnd/>
          </a:ln>
        </p:spPr>
        <p:txBody>
          <a:bodyPr wrap="none">
            <a:spAutoFit/>
          </a:bodyPr>
          <a:lstStyle/>
          <a:p>
            <a:r>
              <a:rPr lang="en-US" altLang="ja-JP" sz="1000">
                <a:latin typeface="Arial" pitchFamily="34" charset="0"/>
                <a:ea typeface="MS PGothic" pitchFamily="34" charset="-128"/>
                <a:cs typeface="Arial" pitchFamily="34" charset="0"/>
              </a:rPr>
              <a:t>user</a:t>
            </a:r>
          </a:p>
        </p:txBody>
      </p:sp>
      <p:sp>
        <p:nvSpPr>
          <p:cNvPr id="1280056" name="Text Box 56"/>
          <p:cNvSpPr txBox="1">
            <a:spLocks noChangeArrowheads="1"/>
          </p:cNvSpPr>
          <p:nvPr/>
        </p:nvSpPr>
        <p:spPr bwMode="auto">
          <a:xfrm>
            <a:off x="5929313" y="1511300"/>
            <a:ext cx="825500" cy="365125"/>
          </a:xfrm>
          <a:prstGeom prst="rect">
            <a:avLst/>
          </a:prstGeom>
          <a:noFill/>
          <a:ln w="9525">
            <a:noFill/>
            <a:miter lim="800000"/>
            <a:headEnd/>
            <a:tailEnd/>
          </a:ln>
        </p:spPr>
        <p:txBody>
          <a:bodyPr wrap="none">
            <a:spAutoFit/>
          </a:bodyPr>
          <a:lstStyle/>
          <a:p>
            <a:pPr>
              <a:buFontTx/>
              <a:buChar char="•"/>
            </a:pPr>
            <a:r>
              <a:rPr lang="en-US" altLang="ja-JP" sz="900">
                <a:latin typeface="Arial" pitchFamily="34" charset="0"/>
                <a:ea typeface="MS PGothic" pitchFamily="34" charset="-128"/>
                <a:cs typeface="Arial" pitchFamily="34" charset="0"/>
              </a:rPr>
              <a:t> simulation</a:t>
            </a:r>
            <a:br>
              <a:rPr lang="en-US" altLang="ja-JP" sz="900">
                <a:latin typeface="Arial" pitchFamily="34" charset="0"/>
                <a:ea typeface="MS PGothic" pitchFamily="34" charset="-128"/>
                <a:cs typeface="Arial" pitchFamily="34" charset="0"/>
              </a:rPr>
            </a:br>
            <a:r>
              <a:rPr lang="en-US" altLang="ja-JP" sz="900">
                <a:latin typeface="Arial" pitchFamily="34" charset="0"/>
                <a:ea typeface="MS PGothic" pitchFamily="34" charset="-128"/>
                <a:cs typeface="Arial" pitchFamily="34" charset="0"/>
              </a:rPr>
              <a:t>  parameters</a:t>
            </a:r>
          </a:p>
        </p:txBody>
      </p:sp>
      <p:sp>
        <p:nvSpPr>
          <p:cNvPr id="1280057" name="Rectangle 57"/>
          <p:cNvSpPr>
            <a:spLocks noChangeArrowheads="1"/>
          </p:cNvSpPr>
          <p:nvPr/>
        </p:nvSpPr>
        <p:spPr bwMode="auto">
          <a:xfrm>
            <a:off x="5762625" y="2914650"/>
            <a:ext cx="1219200" cy="638175"/>
          </a:xfrm>
          <a:prstGeom prst="rect">
            <a:avLst/>
          </a:prstGeom>
          <a:noFill/>
          <a:ln w="9525">
            <a:noFill/>
            <a:miter lim="800000"/>
            <a:headEnd/>
            <a:tailEnd/>
          </a:ln>
        </p:spPr>
        <p:txBody>
          <a:bodyPr>
            <a:spAutoFit/>
          </a:bodyPr>
          <a:lstStyle/>
          <a:p>
            <a:r>
              <a:rPr lang="en-US" altLang="ja-JP" sz="900">
                <a:latin typeface="Arial" pitchFamily="34" charset="0"/>
                <a:ea typeface="MS PGothic" pitchFamily="34" charset="-128"/>
                <a:cs typeface="Arial" pitchFamily="34" charset="0"/>
              </a:rPr>
              <a:t>Reference to:</a:t>
            </a:r>
          </a:p>
          <a:p>
            <a:pPr>
              <a:buFontTx/>
              <a:buChar char="•"/>
            </a:pPr>
            <a:r>
              <a:rPr lang="en-US" altLang="ja-JP" sz="900">
                <a:latin typeface="Arial" pitchFamily="34" charset="0"/>
                <a:ea typeface="MS PGothic" pitchFamily="34" charset="-128"/>
                <a:cs typeface="Arial" pitchFamily="34" charset="0"/>
              </a:rPr>
              <a:t> segmentation</a:t>
            </a:r>
            <a:br>
              <a:rPr lang="en-US" altLang="ja-JP" sz="900">
                <a:latin typeface="Arial" pitchFamily="34" charset="0"/>
                <a:ea typeface="MS PGothic" pitchFamily="34" charset="-128"/>
                <a:cs typeface="Arial" pitchFamily="34" charset="0"/>
              </a:rPr>
            </a:br>
            <a:r>
              <a:rPr lang="en-US" altLang="ja-JP" sz="900">
                <a:latin typeface="Arial" pitchFamily="34" charset="0"/>
                <a:ea typeface="MS PGothic" pitchFamily="34" charset="-128"/>
                <a:cs typeface="Arial" pitchFamily="34" charset="0"/>
              </a:rPr>
              <a:t>  data by</a:t>
            </a:r>
            <a:br>
              <a:rPr lang="en-US" altLang="ja-JP" sz="900">
                <a:latin typeface="Arial" pitchFamily="34" charset="0"/>
                <a:ea typeface="MS PGothic" pitchFamily="34" charset="-128"/>
                <a:cs typeface="Arial" pitchFamily="34" charset="0"/>
              </a:rPr>
            </a:br>
            <a:r>
              <a:rPr lang="en-US" altLang="ja-JP" sz="900">
                <a:latin typeface="Arial" pitchFamily="34" charset="0"/>
                <a:ea typeface="MS PGothic" pitchFamily="34" charset="-128"/>
                <a:cs typeface="Arial" pitchFamily="34" charset="0"/>
              </a:rPr>
              <a:t>  patient id</a:t>
            </a:r>
          </a:p>
        </p:txBody>
      </p:sp>
      <p:sp>
        <p:nvSpPr>
          <p:cNvPr id="1280058" name="Rectangle 58"/>
          <p:cNvSpPr>
            <a:spLocks noGrp="1" noChangeArrowheads="1"/>
          </p:cNvSpPr>
          <p:nvPr>
            <p:ph type="title" idx="4294967295"/>
          </p:nvPr>
        </p:nvSpPr>
        <p:spPr>
          <a:xfrm>
            <a:off x="827088" y="260350"/>
            <a:ext cx="7864475" cy="1190625"/>
          </a:xfrm>
        </p:spPr>
        <p:txBody>
          <a:bodyPr anchor="t">
            <a:spAutoFit/>
          </a:bodyPr>
          <a:lstStyle/>
          <a:p>
            <a:r>
              <a:rPr lang="nl-NL" altLang="ja-JP" sz="3600">
                <a:solidFill>
                  <a:srgbClr val="FFFF00"/>
                </a:solidFill>
                <a:ea typeface="MS PGothic" pitchFamily="34" charset="-128"/>
              </a:rPr>
              <a:t>OncoSimulator Component Collaboration Diagram</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p:cNvSpPr>
            <a:spLocks noGrp="1"/>
          </p:cNvSpPr>
          <p:nvPr>
            <p:ph type="sldNum" sz="quarter" idx="11"/>
          </p:nvPr>
        </p:nvSpPr>
        <p:spPr/>
        <p:txBody>
          <a:bodyPr/>
          <a:lstStyle/>
          <a:p>
            <a:fld id="{C708D9CF-99D7-4343-86CE-7E45EAE37703}" type="slidenum">
              <a:rPr lang="el-GR"/>
              <a:pPr/>
              <a:t>65</a:t>
            </a:fld>
            <a:endParaRPr lang="el-GR"/>
          </a:p>
        </p:txBody>
      </p:sp>
      <p:sp>
        <p:nvSpPr>
          <p:cNvPr id="1282050" name="Rectangle 10"/>
          <p:cNvSpPr>
            <a:spLocks noGrp="1" noChangeArrowheads="1"/>
          </p:cNvSpPr>
          <p:nvPr>
            <p:ph type="title" idx="4294967295"/>
          </p:nvPr>
        </p:nvSpPr>
        <p:spPr>
          <a:xfrm>
            <a:off x="684213" y="476250"/>
            <a:ext cx="7848600" cy="1190625"/>
          </a:xfrm>
        </p:spPr>
        <p:txBody>
          <a:bodyPr anchor="t">
            <a:spAutoFit/>
          </a:bodyPr>
          <a:lstStyle/>
          <a:p>
            <a:r>
              <a:rPr lang="en-US" altLang="ja-JP" sz="3600" dirty="0">
                <a:solidFill>
                  <a:srgbClr val="FFFF00"/>
                </a:solidFill>
                <a:ea typeface="MS PGothic" pitchFamily="34" charset="-128"/>
              </a:rPr>
              <a:t>Visualization: </a:t>
            </a:r>
            <a:r>
              <a:rPr lang="en-US" altLang="ja-JP" sz="3600" dirty="0" smtClean="0">
                <a:solidFill>
                  <a:srgbClr val="FFFF00"/>
                </a:solidFill>
                <a:ea typeface="MS PGothic" pitchFamily="34" charset="-128"/>
              </a:rPr>
              <a:t/>
            </a:r>
            <a:br>
              <a:rPr lang="en-US" altLang="ja-JP" sz="3600" dirty="0" smtClean="0">
                <a:solidFill>
                  <a:srgbClr val="FFFF00"/>
                </a:solidFill>
                <a:ea typeface="MS PGothic" pitchFamily="34" charset="-128"/>
              </a:rPr>
            </a:br>
            <a:r>
              <a:rPr lang="en-US" altLang="ja-JP" sz="3600" dirty="0" smtClean="0">
                <a:solidFill>
                  <a:srgbClr val="FFFF00"/>
                </a:solidFill>
                <a:ea typeface="MS PGothic" pitchFamily="34" charset="-128"/>
              </a:rPr>
              <a:t>Technical </a:t>
            </a:r>
            <a:r>
              <a:rPr lang="en-US" altLang="ja-JP" sz="3600" dirty="0">
                <a:solidFill>
                  <a:srgbClr val="FFFF00"/>
                </a:solidFill>
                <a:ea typeface="MS PGothic" pitchFamily="34" charset="-128"/>
              </a:rPr>
              <a:t>Issues</a:t>
            </a:r>
            <a:r>
              <a:rPr lang="en-US" altLang="ja-JP" sz="3600" dirty="0">
                <a:ea typeface="MS PGothic" pitchFamily="34" charset="-128"/>
              </a:rPr>
              <a:t> </a:t>
            </a:r>
            <a:r>
              <a:rPr lang="en-US" altLang="ja-JP" sz="3600" dirty="0">
                <a:solidFill>
                  <a:srgbClr val="FFFF00"/>
                </a:solidFill>
                <a:ea typeface="MS PGothic" pitchFamily="34" charset="-128"/>
              </a:rPr>
              <a:t>Addressed</a:t>
            </a:r>
            <a:endParaRPr lang="el-GR" altLang="ja-JP" sz="3600" dirty="0">
              <a:solidFill>
                <a:srgbClr val="FFFF00"/>
              </a:solidFill>
            </a:endParaRPr>
          </a:p>
        </p:txBody>
      </p:sp>
      <p:sp>
        <p:nvSpPr>
          <p:cNvPr id="1282051" name="Rectangle 11"/>
          <p:cNvSpPr>
            <a:spLocks noGrp="1" noChangeArrowheads="1"/>
          </p:cNvSpPr>
          <p:nvPr>
            <p:ph type="body" idx="4294967295"/>
          </p:nvPr>
        </p:nvSpPr>
        <p:spPr>
          <a:xfrm>
            <a:off x="357158" y="1600200"/>
            <a:ext cx="8286808" cy="4972072"/>
          </a:xfrm>
        </p:spPr>
        <p:txBody>
          <a:bodyPr/>
          <a:lstStyle/>
          <a:p>
            <a:r>
              <a:rPr lang="en-US" altLang="ja-JP" sz="2600" b="1" dirty="0">
                <a:ea typeface="MS PGothic" pitchFamily="34" charset="-128"/>
              </a:rPr>
              <a:t>Interactive visualization of medical images and </a:t>
            </a:r>
            <a:r>
              <a:rPr lang="en-US" altLang="ja-JP" sz="2600" b="1" dirty="0" err="1">
                <a:ea typeface="MS PGothic" pitchFamily="34" charset="-128"/>
              </a:rPr>
              <a:t>OncoSimulator</a:t>
            </a:r>
            <a:r>
              <a:rPr lang="en-US" altLang="ja-JP" sz="2600" b="1" dirty="0">
                <a:ea typeface="MS PGothic" pitchFamily="34" charset="-128"/>
              </a:rPr>
              <a:t> output data</a:t>
            </a:r>
          </a:p>
          <a:p>
            <a:r>
              <a:rPr lang="en-US" altLang="ja-JP" sz="2600" b="1" dirty="0">
                <a:ea typeface="MS PGothic" pitchFamily="34" charset="-128"/>
              </a:rPr>
              <a:t>Interactive visualization as a service</a:t>
            </a:r>
            <a:br>
              <a:rPr lang="en-US" altLang="ja-JP" sz="2600" b="1" dirty="0">
                <a:ea typeface="MS PGothic" pitchFamily="34" charset="-128"/>
              </a:rPr>
            </a:br>
            <a:r>
              <a:rPr lang="en-US" altLang="ja-JP" sz="2600" b="1" dirty="0">
                <a:ea typeface="MS PGothic" pitchFamily="34" charset="-128"/>
              </a:rPr>
              <a:t>used by</a:t>
            </a:r>
          </a:p>
          <a:p>
            <a:pPr lvl="1"/>
            <a:r>
              <a:rPr lang="en-US" altLang="ja-JP" sz="2200" b="1" dirty="0">
                <a:ea typeface="MS PGothic" pitchFamily="34" charset="-128"/>
              </a:rPr>
              <a:t>Web based applications (portal)</a:t>
            </a:r>
          </a:p>
          <a:p>
            <a:pPr lvl="1"/>
            <a:r>
              <a:rPr lang="en-US" altLang="ja-JP" sz="2200" b="1" dirty="0" err="1">
                <a:ea typeface="MS PGothic" pitchFamily="34" charset="-128"/>
              </a:rPr>
              <a:t>RecipeSheet</a:t>
            </a:r>
            <a:r>
              <a:rPr lang="en-US" altLang="ja-JP" sz="2200" b="1" dirty="0">
                <a:ea typeface="MS PGothic" pitchFamily="34" charset="-128"/>
              </a:rPr>
              <a:t>: Parameter-space exploration</a:t>
            </a:r>
            <a:endParaRPr lang="el-GR" altLang="ja-JP" sz="2200" b="1" dirty="0"/>
          </a:p>
          <a:p>
            <a:pPr lvl="1"/>
            <a:r>
              <a:rPr lang="en-US" altLang="ja-JP" sz="2200" b="1" dirty="0">
                <a:ea typeface="MS PGothic" pitchFamily="34" charset="-128"/>
              </a:rPr>
              <a:t>Personal Space Station: “Reach in and touch your data”</a:t>
            </a:r>
          </a:p>
        </p:txBody>
      </p:sp>
      <p:pic>
        <p:nvPicPr>
          <p:cNvPr id="1282052" name="Picture 4" descr="IMG_2778_small"/>
          <p:cNvPicPr>
            <a:picLocks noChangeAspect="1" noChangeArrowheads="1"/>
          </p:cNvPicPr>
          <p:nvPr/>
        </p:nvPicPr>
        <p:blipFill>
          <a:blip r:embed="rId3"/>
          <a:srcRect/>
          <a:stretch>
            <a:fillRect/>
          </a:stretch>
        </p:blipFill>
        <p:spPr bwMode="auto">
          <a:xfrm>
            <a:off x="6011863" y="4189413"/>
            <a:ext cx="2655887" cy="1768475"/>
          </a:xfrm>
          <a:prstGeom prst="rect">
            <a:avLst/>
          </a:prstGeom>
          <a:noFill/>
          <a:ln w="9525">
            <a:noFill/>
            <a:miter lim="800000"/>
            <a:headEnd/>
            <a:tailEnd/>
          </a:ln>
        </p:spPr>
      </p:pic>
      <p:pic>
        <p:nvPicPr>
          <p:cNvPr id="1282053" name="Picture 5" descr="visserver"/>
          <p:cNvPicPr>
            <a:picLocks noChangeAspect="1" noChangeArrowheads="1"/>
          </p:cNvPicPr>
          <p:nvPr/>
        </p:nvPicPr>
        <p:blipFill>
          <a:blip r:embed="rId4"/>
          <a:srcRect l="12460" t="20589" r="32280" b="30974"/>
          <a:stretch>
            <a:fillRect/>
          </a:stretch>
        </p:blipFill>
        <p:spPr bwMode="auto">
          <a:xfrm>
            <a:off x="431800" y="4189413"/>
            <a:ext cx="2519363" cy="1766887"/>
          </a:xfrm>
          <a:prstGeom prst="rect">
            <a:avLst/>
          </a:prstGeom>
          <a:noFill/>
          <a:ln w="9525">
            <a:noFill/>
            <a:miter lim="800000"/>
            <a:headEnd/>
            <a:tailEnd/>
          </a:ln>
        </p:spPr>
      </p:pic>
      <p:sp>
        <p:nvSpPr>
          <p:cNvPr id="1282054" name="Text Box 6"/>
          <p:cNvSpPr txBox="1">
            <a:spLocks noChangeArrowheads="1"/>
          </p:cNvSpPr>
          <p:nvPr/>
        </p:nvSpPr>
        <p:spPr bwMode="auto">
          <a:xfrm>
            <a:off x="428596" y="6034088"/>
            <a:ext cx="2428891" cy="831639"/>
          </a:xfrm>
          <a:prstGeom prst="rect">
            <a:avLst/>
          </a:prstGeom>
          <a:noFill/>
          <a:ln w="12700" algn="ctr">
            <a:noFill/>
            <a:miter lim="800000"/>
            <a:headEnd/>
            <a:tailEnd/>
          </a:ln>
        </p:spPr>
        <p:txBody>
          <a:bodyPr wrap="square" lIns="92075" tIns="46038" rIns="92075" bIns="46038">
            <a:spAutoFit/>
          </a:bodyPr>
          <a:lstStyle/>
          <a:p>
            <a:pPr algn="ctr" defTabSz="762000" eaLnBrk="0" hangingPunct="0">
              <a:spcBef>
                <a:spcPct val="50000"/>
              </a:spcBef>
            </a:pPr>
            <a:r>
              <a:rPr lang="nl-NL" altLang="ja-JP" sz="2400" dirty="0">
                <a:solidFill>
                  <a:srgbClr val="FFFF00"/>
                </a:solidFill>
                <a:latin typeface="Arial" pitchFamily="34" charset="0"/>
                <a:ea typeface="MS PGothic" pitchFamily="34" charset="-128"/>
                <a:cs typeface="Arial" pitchFamily="34" charset="0"/>
              </a:rPr>
              <a:t>Web based visualization</a:t>
            </a:r>
          </a:p>
        </p:txBody>
      </p:sp>
      <p:sp>
        <p:nvSpPr>
          <p:cNvPr id="1282055" name="Text Box 7"/>
          <p:cNvSpPr txBox="1">
            <a:spLocks noChangeArrowheads="1"/>
          </p:cNvSpPr>
          <p:nvPr/>
        </p:nvSpPr>
        <p:spPr bwMode="auto">
          <a:xfrm>
            <a:off x="5929322" y="6000769"/>
            <a:ext cx="3214678" cy="862417"/>
          </a:xfrm>
          <a:prstGeom prst="rect">
            <a:avLst/>
          </a:prstGeom>
          <a:noFill/>
          <a:ln w="12700" algn="ctr">
            <a:noFill/>
            <a:miter lim="800000"/>
            <a:headEnd/>
            <a:tailEnd/>
          </a:ln>
        </p:spPr>
        <p:txBody>
          <a:bodyPr wrap="square" lIns="92075" tIns="46038" rIns="92075" bIns="46038">
            <a:spAutoFit/>
          </a:bodyPr>
          <a:lstStyle/>
          <a:p>
            <a:pPr algn="ctr" defTabSz="762000" eaLnBrk="0" hangingPunct="0">
              <a:spcBef>
                <a:spcPct val="50000"/>
              </a:spcBef>
            </a:pPr>
            <a:r>
              <a:rPr lang="nl-NL" altLang="ja-JP" sz="2000" dirty="0">
                <a:solidFill>
                  <a:srgbClr val="FFFF00"/>
                </a:solidFill>
                <a:latin typeface="Arial" pitchFamily="34" charset="0"/>
                <a:ea typeface="MS PGothic" pitchFamily="34" charset="-128"/>
                <a:cs typeface="Arial" pitchFamily="34" charset="0"/>
              </a:rPr>
              <a:t>Personal Space </a:t>
            </a:r>
            <a:endParaRPr lang="nl-NL" altLang="ja-JP" sz="2000" dirty="0" smtClean="0">
              <a:solidFill>
                <a:srgbClr val="FFFF00"/>
              </a:solidFill>
              <a:latin typeface="Arial" pitchFamily="34" charset="0"/>
              <a:ea typeface="MS PGothic" pitchFamily="34" charset="-128"/>
              <a:cs typeface="Arial" pitchFamily="34" charset="0"/>
            </a:endParaRPr>
          </a:p>
          <a:p>
            <a:pPr algn="ctr" defTabSz="762000" eaLnBrk="0" hangingPunct="0">
              <a:spcBef>
                <a:spcPct val="50000"/>
              </a:spcBef>
            </a:pPr>
            <a:r>
              <a:rPr lang="nl-NL" altLang="ja-JP" sz="2000" dirty="0" smtClean="0">
                <a:solidFill>
                  <a:srgbClr val="FFFF00"/>
                </a:solidFill>
                <a:latin typeface="Arial" pitchFamily="34" charset="0"/>
                <a:ea typeface="MS PGothic" pitchFamily="34" charset="-128"/>
                <a:cs typeface="Arial" pitchFamily="34" charset="0"/>
              </a:rPr>
              <a:t>Station </a:t>
            </a:r>
            <a:r>
              <a:rPr lang="nl-NL" altLang="ja-JP" sz="2000" dirty="0">
                <a:solidFill>
                  <a:srgbClr val="FFFF00"/>
                </a:solidFill>
                <a:latin typeface="Arial" pitchFamily="34" charset="0"/>
                <a:ea typeface="MS PGothic" pitchFamily="34" charset="-128"/>
                <a:cs typeface="Arial" pitchFamily="34" charset="0"/>
              </a:rPr>
              <a:t>(PSS)</a:t>
            </a:r>
          </a:p>
        </p:txBody>
      </p:sp>
      <p:pic>
        <p:nvPicPr>
          <p:cNvPr id="1282056" name="Picture 8" descr="OncoRecipeSheet-4-cellcycles-medium-kill clipped"/>
          <p:cNvPicPr>
            <a:picLocks noChangeAspect="1" noChangeArrowheads="1"/>
          </p:cNvPicPr>
          <p:nvPr/>
        </p:nvPicPr>
        <p:blipFill>
          <a:blip r:embed="rId5"/>
          <a:srcRect l="3055" t="836" b="1102"/>
          <a:stretch>
            <a:fillRect/>
          </a:stretch>
        </p:blipFill>
        <p:spPr bwMode="auto">
          <a:xfrm>
            <a:off x="3041650" y="4189413"/>
            <a:ext cx="2835275" cy="1731962"/>
          </a:xfrm>
          <a:prstGeom prst="rect">
            <a:avLst/>
          </a:prstGeom>
          <a:noFill/>
          <a:ln w="9525">
            <a:noFill/>
            <a:miter lim="800000"/>
            <a:headEnd/>
            <a:tailEnd/>
          </a:ln>
        </p:spPr>
      </p:pic>
      <p:sp>
        <p:nvSpPr>
          <p:cNvPr id="1282057" name="Text Box 9"/>
          <p:cNvSpPr txBox="1">
            <a:spLocks noChangeArrowheads="1"/>
          </p:cNvSpPr>
          <p:nvPr/>
        </p:nvSpPr>
        <p:spPr bwMode="auto">
          <a:xfrm>
            <a:off x="3441700" y="6034088"/>
            <a:ext cx="2058994" cy="462307"/>
          </a:xfrm>
          <a:prstGeom prst="rect">
            <a:avLst/>
          </a:prstGeom>
          <a:noFill/>
          <a:ln w="12700" algn="ctr">
            <a:noFill/>
            <a:miter lim="800000"/>
            <a:headEnd/>
            <a:tailEnd/>
          </a:ln>
        </p:spPr>
        <p:txBody>
          <a:bodyPr wrap="square" lIns="92075" tIns="46038" rIns="92075" bIns="46038">
            <a:spAutoFit/>
          </a:bodyPr>
          <a:lstStyle/>
          <a:p>
            <a:pPr algn="ctr" defTabSz="762000" eaLnBrk="0" hangingPunct="0">
              <a:spcBef>
                <a:spcPct val="50000"/>
              </a:spcBef>
            </a:pPr>
            <a:r>
              <a:rPr lang="nl-NL" altLang="ja-JP" sz="2400" dirty="0">
                <a:solidFill>
                  <a:srgbClr val="FFFF00"/>
                </a:solidFill>
                <a:latin typeface="Arial" pitchFamily="34" charset="0"/>
                <a:ea typeface="MS PGothic" pitchFamily="34" charset="-128"/>
                <a:cs typeface="Arial" pitchFamily="34" charset="0"/>
              </a:rPr>
              <a:t>RecipeSheet</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a:spLocks noGrp="1"/>
          </p:cNvSpPr>
          <p:nvPr>
            <p:ph type="sldNum" sz="quarter" idx="11"/>
          </p:nvPr>
        </p:nvSpPr>
        <p:spPr/>
        <p:txBody>
          <a:bodyPr/>
          <a:lstStyle/>
          <a:p>
            <a:fld id="{B6679BD0-ACEB-42A4-9132-EE88EA1B3E9D}" type="slidenum">
              <a:rPr lang="el-GR"/>
              <a:pPr/>
              <a:t>66</a:t>
            </a:fld>
            <a:endParaRPr lang="el-GR"/>
          </a:p>
        </p:txBody>
      </p:sp>
      <p:sp>
        <p:nvSpPr>
          <p:cNvPr id="1284098" name="Rectangle 2"/>
          <p:cNvSpPr>
            <a:spLocks noGrp="1" noChangeArrowheads="1"/>
          </p:cNvSpPr>
          <p:nvPr>
            <p:ph type="title" idx="4294967295"/>
          </p:nvPr>
        </p:nvSpPr>
        <p:spPr>
          <a:xfrm>
            <a:off x="754063" y="692150"/>
            <a:ext cx="7778750" cy="641350"/>
          </a:xfrm>
        </p:spPr>
        <p:txBody>
          <a:bodyPr anchor="t">
            <a:spAutoFit/>
          </a:bodyPr>
          <a:lstStyle/>
          <a:p>
            <a:r>
              <a:rPr lang="en-US" altLang="ja-JP" sz="3600">
                <a:solidFill>
                  <a:srgbClr val="FFFF00"/>
                </a:solidFill>
                <a:ea typeface="MS PGothic" pitchFamily="34" charset="-128"/>
              </a:rPr>
              <a:t>Personal Space Station</a:t>
            </a:r>
          </a:p>
        </p:txBody>
      </p:sp>
      <p:sp>
        <p:nvSpPr>
          <p:cNvPr id="1284099" name="Rectangle 3"/>
          <p:cNvSpPr>
            <a:spLocks noGrp="1" noChangeArrowheads="1"/>
          </p:cNvSpPr>
          <p:nvPr>
            <p:ph type="body" idx="4294967295"/>
          </p:nvPr>
        </p:nvSpPr>
        <p:spPr/>
        <p:txBody>
          <a:bodyPr/>
          <a:lstStyle/>
          <a:p>
            <a:r>
              <a:rPr lang="en-US" altLang="ja-JP" sz="2600" b="1">
                <a:ea typeface="MS PGothic" pitchFamily="34" charset="-128"/>
              </a:rPr>
              <a:t>Personal, interactive graphics device</a:t>
            </a:r>
          </a:p>
          <a:p>
            <a:pPr lvl="1"/>
            <a:r>
              <a:rPr lang="en-US" altLang="ja-JP" sz="2200" b="1">
                <a:ea typeface="MS PGothic" pitchFamily="34" charset="-128"/>
              </a:rPr>
              <a:t>3D, stereoscopic visualization</a:t>
            </a:r>
          </a:p>
          <a:p>
            <a:pPr lvl="2"/>
            <a:r>
              <a:rPr lang="en-US" altLang="ja-JP" sz="1800" b="1">
                <a:ea typeface="MS PGothic" pitchFamily="34" charset="-128"/>
              </a:rPr>
              <a:t>Motion parallax (virtual reality)</a:t>
            </a:r>
          </a:p>
          <a:p>
            <a:pPr lvl="1"/>
            <a:r>
              <a:rPr lang="en-US" altLang="ja-JP" sz="2200" b="1">
                <a:ea typeface="MS PGothic" pitchFamily="34" charset="-128"/>
              </a:rPr>
              <a:t>Camera-based object tracking</a:t>
            </a:r>
          </a:p>
          <a:p>
            <a:pPr lvl="2"/>
            <a:r>
              <a:rPr lang="en-US" altLang="ja-JP" sz="1800" b="1">
                <a:ea typeface="MS PGothic" pitchFamily="34" charset="-128"/>
              </a:rPr>
              <a:t>“Reach in and touch your data”</a:t>
            </a:r>
          </a:p>
        </p:txBody>
      </p:sp>
      <p:pic>
        <p:nvPicPr>
          <p:cNvPr id="1284100" name="Picture 4" descr="oncosimulator+pss"/>
          <p:cNvPicPr>
            <a:picLocks noChangeAspect="1" noChangeArrowheads="1"/>
          </p:cNvPicPr>
          <p:nvPr/>
        </p:nvPicPr>
        <p:blipFill>
          <a:blip r:embed="rId3"/>
          <a:srcRect/>
          <a:stretch>
            <a:fillRect/>
          </a:stretch>
        </p:blipFill>
        <p:spPr bwMode="auto">
          <a:xfrm>
            <a:off x="955675" y="3519488"/>
            <a:ext cx="3930650" cy="2620962"/>
          </a:xfrm>
          <a:prstGeom prst="rect">
            <a:avLst/>
          </a:prstGeom>
          <a:noFill/>
          <a:ln w="9525">
            <a:noFill/>
            <a:miter lim="800000"/>
            <a:headEnd/>
            <a:tailEnd/>
          </a:ln>
        </p:spPr>
      </p:pic>
      <p:sp>
        <p:nvSpPr>
          <p:cNvPr id="1284101" name="Text Box 5"/>
          <p:cNvSpPr txBox="1">
            <a:spLocks noChangeArrowheads="1"/>
          </p:cNvSpPr>
          <p:nvPr/>
        </p:nvSpPr>
        <p:spPr bwMode="auto">
          <a:xfrm>
            <a:off x="1871663" y="6184900"/>
            <a:ext cx="2220912" cy="274638"/>
          </a:xfrm>
          <a:prstGeom prst="rect">
            <a:avLst/>
          </a:prstGeom>
          <a:noFill/>
          <a:ln w="12700" algn="ctr">
            <a:noFill/>
            <a:miter lim="800000"/>
            <a:headEnd/>
            <a:tailEnd/>
          </a:ln>
        </p:spPr>
        <p:txBody>
          <a:bodyPr wrap="none" lIns="92075" tIns="46038" rIns="92075" bIns="46038">
            <a:spAutoFit/>
          </a:bodyPr>
          <a:lstStyle/>
          <a:p>
            <a:pPr algn="ctr" defTabSz="762000" eaLnBrk="0" hangingPunct="0">
              <a:spcBef>
                <a:spcPct val="50000"/>
              </a:spcBef>
            </a:pPr>
            <a:r>
              <a:rPr lang="nl-NL" altLang="ja-JP" sz="1200">
                <a:solidFill>
                  <a:srgbClr val="005BAA"/>
                </a:solidFill>
                <a:latin typeface="AG-Helvet921Cnd" pitchFamily="2" charset="0"/>
                <a:ea typeface="MS PGothic" pitchFamily="34" charset="-128"/>
                <a:cs typeface="Arial" pitchFamily="34" charset="0"/>
              </a:rPr>
              <a:t>Personal Space Station (PSS)</a:t>
            </a:r>
          </a:p>
        </p:txBody>
      </p:sp>
      <p:sp>
        <p:nvSpPr>
          <p:cNvPr id="1284102" name="Text Box 6"/>
          <p:cNvSpPr txBox="1">
            <a:spLocks noChangeArrowheads="1"/>
          </p:cNvSpPr>
          <p:nvPr/>
        </p:nvSpPr>
        <p:spPr bwMode="auto">
          <a:xfrm>
            <a:off x="6278563" y="6184900"/>
            <a:ext cx="1130300" cy="274638"/>
          </a:xfrm>
          <a:prstGeom prst="rect">
            <a:avLst/>
          </a:prstGeom>
          <a:noFill/>
          <a:ln w="12700" algn="ctr">
            <a:noFill/>
            <a:miter lim="800000"/>
            <a:headEnd/>
            <a:tailEnd/>
          </a:ln>
        </p:spPr>
        <p:txBody>
          <a:bodyPr wrap="none" lIns="92075" tIns="46038" rIns="92075" bIns="46038">
            <a:spAutoFit/>
          </a:bodyPr>
          <a:lstStyle/>
          <a:p>
            <a:pPr algn="ctr" defTabSz="762000" eaLnBrk="0" hangingPunct="0">
              <a:spcBef>
                <a:spcPct val="50000"/>
              </a:spcBef>
            </a:pPr>
            <a:r>
              <a:rPr lang="nl-NL" altLang="ja-JP" sz="1200">
                <a:solidFill>
                  <a:srgbClr val="005BAA"/>
                </a:solidFill>
                <a:latin typeface="AG-Helvet921Cnd" pitchFamily="2" charset="0"/>
                <a:ea typeface="MS PGothic" pitchFamily="34" charset="-128"/>
                <a:cs typeface="Arial" pitchFamily="34" charset="0"/>
              </a:rPr>
              <a:t>User interface</a:t>
            </a:r>
          </a:p>
        </p:txBody>
      </p:sp>
      <p:pic>
        <p:nvPicPr>
          <p:cNvPr id="1284103" name="Picture 7" descr="Screenshot-GUI"/>
          <p:cNvPicPr>
            <a:picLocks noChangeAspect="1" noChangeArrowheads="1"/>
          </p:cNvPicPr>
          <p:nvPr/>
        </p:nvPicPr>
        <p:blipFill>
          <a:blip r:embed="rId4"/>
          <a:srcRect/>
          <a:stretch>
            <a:fillRect/>
          </a:stretch>
        </p:blipFill>
        <p:spPr bwMode="auto">
          <a:xfrm>
            <a:off x="5130800" y="3529013"/>
            <a:ext cx="3627438" cy="2622550"/>
          </a:xfrm>
          <a:prstGeom prst="rect">
            <a:avLst/>
          </a:prstGeom>
          <a:noFill/>
          <a:ln w="9525">
            <a:noFill/>
            <a:miter lim="800000"/>
            <a:headEnd/>
            <a:tailEnd/>
          </a:ln>
        </p:spPr>
      </p:pic>
      <p:sp>
        <p:nvSpPr>
          <p:cNvPr id="1284104" name="Line 8"/>
          <p:cNvSpPr>
            <a:spLocks noChangeShapeType="1"/>
          </p:cNvSpPr>
          <p:nvPr/>
        </p:nvSpPr>
        <p:spPr bwMode="auto">
          <a:xfrm flipV="1">
            <a:off x="4346575" y="4833938"/>
            <a:ext cx="1260475" cy="136525"/>
          </a:xfrm>
          <a:prstGeom prst="line">
            <a:avLst/>
          </a:prstGeom>
          <a:noFill/>
          <a:ln w="76200">
            <a:solidFill>
              <a:schemeClr val="tx1"/>
            </a:solidFill>
            <a:round/>
            <a:headEnd/>
            <a:tailEnd type="triangle" w="med" len="med"/>
          </a:ln>
        </p:spPr>
        <p:txBody>
          <a:bodyPr lIns="92075" tIns="46038" rIns="92075" bIns="46038">
            <a:spAutoFit/>
          </a:bodyPr>
          <a:lstStyle/>
          <a:p>
            <a:endParaRPr lang="en-US"/>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a:spLocks noGrp="1"/>
          </p:cNvSpPr>
          <p:nvPr>
            <p:ph type="sldNum" sz="quarter" idx="11"/>
          </p:nvPr>
        </p:nvSpPr>
        <p:spPr/>
        <p:txBody>
          <a:bodyPr/>
          <a:lstStyle/>
          <a:p>
            <a:fld id="{71113A2C-32B7-493E-A4B5-996FC9A8DD69}" type="slidenum">
              <a:rPr lang="el-GR"/>
              <a:pPr/>
              <a:t>67</a:t>
            </a:fld>
            <a:endParaRPr lang="el-GR"/>
          </a:p>
        </p:txBody>
      </p:sp>
      <p:sp>
        <p:nvSpPr>
          <p:cNvPr id="232451" name="Rectangle 3"/>
          <p:cNvSpPr>
            <a:spLocks noGrp="1" noChangeArrowheads="1"/>
          </p:cNvSpPr>
          <p:nvPr>
            <p:ph type="body" sz="half" idx="4294967295"/>
          </p:nvPr>
        </p:nvSpPr>
        <p:spPr>
          <a:xfrm>
            <a:off x="457200" y="1600200"/>
            <a:ext cx="4035425" cy="4525963"/>
          </a:xfrm>
        </p:spPr>
        <p:txBody>
          <a:bodyPr/>
          <a:lstStyle/>
          <a:p>
            <a:pPr>
              <a:lnSpc>
                <a:spcPct val="90000"/>
              </a:lnSpc>
            </a:pPr>
            <a:r>
              <a:rPr lang="en-US" altLang="ja-JP" sz="1800" b="1" dirty="0">
                <a:ea typeface="MS PGothic" pitchFamily="34" charset="-128"/>
              </a:rPr>
              <a:t>Interactive 3D stereoscopic visualization of one or more of:</a:t>
            </a:r>
          </a:p>
          <a:p>
            <a:pPr lvl="1">
              <a:lnSpc>
                <a:spcPct val="90000"/>
              </a:lnSpc>
            </a:pPr>
            <a:r>
              <a:rPr lang="en-US" altLang="ja-JP" sz="1800" b="1" dirty="0">
                <a:ea typeface="MS PGothic" pitchFamily="34" charset="-128"/>
              </a:rPr>
              <a:t>Diagnostic or post-treatment MR image</a:t>
            </a:r>
          </a:p>
          <a:p>
            <a:pPr lvl="2">
              <a:lnSpc>
                <a:spcPct val="90000"/>
              </a:lnSpc>
            </a:pPr>
            <a:r>
              <a:rPr lang="en-US" altLang="ja-JP" sz="1800" b="1" dirty="0">
                <a:ea typeface="MS PGothic" pitchFamily="34" charset="-128"/>
              </a:rPr>
              <a:t>Gradient magnitude volume rendering</a:t>
            </a:r>
          </a:p>
          <a:p>
            <a:pPr lvl="2">
              <a:lnSpc>
                <a:spcPct val="90000"/>
              </a:lnSpc>
            </a:pPr>
            <a:r>
              <a:rPr lang="en-US" altLang="ja-JP" sz="1800" b="1" dirty="0">
                <a:ea typeface="MS PGothic" pitchFamily="34" charset="-128"/>
              </a:rPr>
              <a:t>Interactive 2D sampling plane</a:t>
            </a:r>
          </a:p>
          <a:p>
            <a:pPr lvl="1">
              <a:lnSpc>
                <a:spcPct val="90000"/>
              </a:lnSpc>
            </a:pPr>
            <a:r>
              <a:rPr lang="en-US" altLang="ja-JP" sz="1800" b="1" dirty="0">
                <a:ea typeface="MS PGothic" pitchFamily="34" charset="-128"/>
              </a:rPr>
              <a:t>Diagnostic / post-treatment </a:t>
            </a:r>
            <a:r>
              <a:rPr lang="en-US" altLang="ja-JP" sz="1800" b="1" dirty="0" err="1">
                <a:ea typeface="MS PGothic" pitchFamily="34" charset="-128"/>
              </a:rPr>
              <a:t>tumour</a:t>
            </a:r>
            <a:r>
              <a:rPr lang="en-US" altLang="ja-JP" sz="1800" b="1" dirty="0">
                <a:ea typeface="MS PGothic" pitchFamily="34" charset="-128"/>
              </a:rPr>
              <a:t> contours</a:t>
            </a:r>
          </a:p>
          <a:p>
            <a:pPr lvl="2">
              <a:lnSpc>
                <a:spcPct val="90000"/>
              </a:lnSpc>
            </a:pPr>
            <a:r>
              <a:rPr lang="en-US" altLang="ja-JP" sz="1800" b="1" dirty="0">
                <a:ea typeface="MS PGothic" pitchFamily="34" charset="-128"/>
              </a:rPr>
              <a:t>Contour lines (drawn by radiologist/oncologist)</a:t>
            </a:r>
          </a:p>
          <a:p>
            <a:pPr lvl="2">
              <a:lnSpc>
                <a:spcPct val="90000"/>
              </a:lnSpc>
            </a:pPr>
            <a:r>
              <a:rPr lang="en-US" altLang="ja-JP" sz="1800" b="1" dirty="0">
                <a:ea typeface="MS PGothic" pitchFamily="34" charset="-128"/>
              </a:rPr>
              <a:t>Surface reconstruction</a:t>
            </a:r>
          </a:p>
          <a:p>
            <a:pPr lvl="1">
              <a:lnSpc>
                <a:spcPct val="90000"/>
              </a:lnSpc>
            </a:pPr>
            <a:r>
              <a:rPr lang="en-US" altLang="ja-JP" sz="1800" b="1" i="1" dirty="0">
                <a:ea typeface="MS PGothic" pitchFamily="34" charset="-128"/>
              </a:rPr>
              <a:t>In </a:t>
            </a:r>
            <a:r>
              <a:rPr lang="en-US" altLang="ja-JP" sz="1800" b="1" i="1" dirty="0" err="1">
                <a:ea typeface="MS PGothic" pitchFamily="34" charset="-128"/>
              </a:rPr>
              <a:t>silico</a:t>
            </a:r>
            <a:r>
              <a:rPr lang="en-US" altLang="ja-JP" sz="1800" b="1" dirty="0">
                <a:ea typeface="MS PGothic" pitchFamily="34" charset="-128"/>
              </a:rPr>
              <a:t> oncology simulation results</a:t>
            </a:r>
          </a:p>
          <a:p>
            <a:pPr lvl="2">
              <a:lnSpc>
                <a:spcPct val="90000"/>
              </a:lnSpc>
            </a:pPr>
            <a:r>
              <a:rPr lang="en-US" altLang="ja-JP" sz="1800" b="1" dirty="0">
                <a:ea typeface="MS PGothic" pitchFamily="34" charset="-128"/>
              </a:rPr>
              <a:t>Animated surface outline of the homogeneous </a:t>
            </a:r>
            <a:r>
              <a:rPr lang="en-US" altLang="ja-JP" sz="1800" b="1" dirty="0" err="1">
                <a:ea typeface="MS PGothic" pitchFamily="34" charset="-128"/>
              </a:rPr>
              <a:t>tumour</a:t>
            </a:r>
            <a:endParaRPr lang="en-US" altLang="ja-JP" sz="1800" b="1" dirty="0">
              <a:ea typeface="MS PGothic" pitchFamily="34" charset="-128"/>
            </a:endParaRPr>
          </a:p>
          <a:p>
            <a:pPr lvl="2">
              <a:lnSpc>
                <a:spcPct val="90000"/>
              </a:lnSpc>
            </a:pPr>
            <a:endParaRPr lang="en-US" altLang="ja-JP" sz="1800" b="1" dirty="0">
              <a:ea typeface="MS PGothic" pitchFamily="34" charset="-128"/>
            </a:endParaRPr>
          </a:p>
        </p:txBody>
      </p:sp>
      <p:pic>
        <p:nvPicPr>
          <p:cNvPr id="232452" name="Picture 4" descr="Screenshot-7"/>
          <p:cNvPicPr>
            <a:picLocks noChangeAspect="1" noChangeArrowheads="1"/>
          </p:cNvPicPr>
          <p:nvPr/>
        </p:nvPicPr>
        <p:blipFill>
          <a:blip r:embed="rId3"/>
          <a:srcRect l="5934" t="4851" r="18718" b="6526"/>
          <a:stretch>
            <a:fillRect/>
          </a:stretch>
        </p:blipFill>
        <p:spPr bwMode="auto">
          <a:xfrm>
            <a:off x="4932363" y="2033588"/>
            <a:ext cx="3930650" cy="3698875"/>
          </a:xfrm>
          <a:prstGeom prst="rect">
            <a:avLst/>
          </a:prstGeom>
          <a:noFill/>
          <a:ln w="9525">
            <a:noFill/>
            <a:miter lim="800000"/>
            <a:headEnd/>
            <a:tailEnd/>
          </a:ln>
        </p:spPr>
      </p:pic>
      <p:pic>
        <p:nvPicPr>
          <p:cNvPr id="232453" name="Picture 5" descr="Screenshot-3"/>
          <p:cNvPicPr>
            <a:picLocks noChangeAspect="1" noChangeArrowheads="1"/>
          </p:cNvPicPr>
          <p:nvPr/>
        </p:nvPicPr>
        <p:blipFill>
          <a:blip r:embed="rId4"/>
          <a:srcRect l="15742" t="7698" r="20287" b="14160"/>
          <a:stretch>
            <a:fillRect/>
          </a:stretch>
        </p:blipFill>
        <p:spPr bwMode="auto">
          <a:xfrm>
            <a:off x="5021263" y="2079625"/>
            <a:ext cx="3779837" cy="3694113"/>
          </a:xfrm>
          <a:prstGeom prst="rect">
            <a:avLst/>
          </a:prstGeom>
          <a:noFill/>
          <a:ln w="9525">
            <a:noFill/>
            <a:miter lim="800000"/>
            <a:headEnd/>
            <a:tailEnd/>
          </a:ln>
        </p:spPr>
      </p:pic>
      <p:pic>
        <p:nvPicPr>
          <p:cNvPr id="232454" name="Picture 6" descr="Screenshot-4"/>
          <p:cNvPicPr>
            <a:picLocks noChangeAspect="1" noChangeArrowheads="1"/>
          </p:cNvPicPr>
          <p:nvPr/>
        </p:nvPicPr>
        <p:blipFill>
          <a:blip r:embed="rId5"/>
          <a:srcRect t="5029" b="6770"/>
          <a:stretch>
            <a:fillRect/>
          </a:stretch>
        </p:blipFill>
        <p:spPr bwMode="auto">
          <a:xfrm>
            <a:off x="5157788" y="2708275"/>
            <a:ext cx="3668712" cy="2587625"/>
          </a:xfrm>
          <a:prstGeom prst="rect">
            <a:avLst/>
          </a:prstGeom>
          <a:noFill/>
          <a:ln w="9525">
            <a:noFill/>
            <a:miter lim="800000"/>
            <a:headEnd/>
            <a:tailEnd/>
          </a:ln>
        </p:spPr>
      </p:pic>
      <p:pic>
        <p:nvPicPr>
          <p:cNvPr id="232455" name="Picture 7" descr="Screenshot-1"/>
          <p:cNvPicPr>
            <a:picLocks noChangeAspect="1" noChangeArrowheads="1"/>
          </p:cNvPicPr>
          <p:nvPr/>
        </p:nvPicPr>
        <p:blipFill>
          <a:blip r:embed="rId6"/>
          <a:srcRect l="11380" t="6120" r="22807" b="7861"/>
          <a:stretch>
            <a:fillRect/>
          </a:stretch>
        </p:blipFill>
        <p:spPr bwMode="auto">
          <a:xfrm>
            <a:off x="5246688" y="2079625"/>
            <a:ext cx="3533775" cy="3695700"/>
          </a:xfrm>
          <a:prstGeom prst="rect">
            <a:avLst/>
          </a:prstGeom>
          <a:noFill/>
          <a:ln w="9525">
            <a:noFill/>
            <a:miter lim="800000"/>
            <a:headEnd/>
            <a:tailEnd/>
          </a:ln>
        </p:spPr>
      </p:pic>
      <p:pic>
        <p:nvPicPr>
          <p:cNvPr id="232456" name="Picture 8" descr="Screenshot"/>
          <p:cNvPicPr>
            <a:picLocks noChangeAspect="1" noChangeArrowheads="1"/>
          </p:cNvPicPr>
          <p:nvPr/>
        </p:nvPicPr>
        <p:blipFill>
          <a:blip r:embed="rId7"/>
          <a:srcRect l="14661" t="13640" r="25977" b="11475"/>
          <a:stretch>
            <a:fillRect/>
          </a:stretch>
        </p:blipFill>
        <p:spPr bwMode="auto">
          <a:xfrm>
            <a:off x="5157788" y="2033588"/>
            <a:ext cx="3662362" cy="3695700"/>
          </a:xfrm>
          <a:prstGeom prst="rect">
            <a:avLst/>
          </a:prstGeom>
          <a:noFill/>
          <a:ln w="9525">
            <a:noFill/>
            <a:miter lim="800000"/>
            <a:headEnd/>
            <a:tailEnd/>
          </a:ln>
        </p:spPr>
      </p:pic>
      <p:sp>
        <p:nvSpPr>
          <p:cNvPr id="1286152" name="Rectangle 9"/>
          <p:cNvSpPr>
            <a:spLocks noChangeArrowheads="1"/>
          </p:cNvSpPr>
          <p:nvPr/>
        </p:nvSpPr>
        <p:spPr bwMode="auto">
          <a:xfrm>
            <a:off x="754063" y="692150"/>
            <a:ext cx="6913562" cy="519113"/>
          </a:xfrm>
          <a:prstGeom prst="rect">
            <a:avLst/>
          </a:prstGeom>
          <a:noFill/>
          <a:ln w="9525">
            <a:noFill/>
            <a:miter lim="800000"/>
            <a:headEnd/>
            <a:tailEnd/>
          </a:ln>
        </p:spPr>
        <p:txBody>
          <a:bodyPr>
            <a:spAutoFit/>
          </a:bodyPr>
          <a:lstStyle/>
          <a:p>
            <a:pPr algn="ctr">
              <a:buSzPct val="40000"/>
            </a:pPr>
            <a:r>
              <a:rPr lang="en-US" altLang="ja-JP" sz="2800" b="1" dirty="0">
                <a:solidFill>
                  <a:srgbClr val="FFFF00"/>
                </a:solidFill>
                <a:latin typeface="Arial Rounded MT Bold" pitchFamily="34" charset="0"/>
                <a:ea typeface="MS PGothic" pitchFamily="34" charset="-128"/>
                <a:cs typeface="Arial" pitchFamily="34" charset="0"/>
              </a:rPr>
              <a:t>Personal Space Station demonstration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451">
                                            <p:txEl>
                                              <p:pRg st="1" end="1"/>
                                            </p:txEl>
                                          </p:spTgt>
                                        </p:tgtEl>
                                        <p:attrNameLst>
                                          <p:attrName>style.visibility</p:attrName>
                                        </p:attrNameLst>
                                      </p:cBhvr>
                                      <p:to>
                                        <p:strVal val="visible"/>
                                      </p:to>
                                    </p:set>
                                    <p:animEffect transition="in" filter="fade">
                                      <p:cBhvr>
                                        <p:cTn id="7" dur="500"/>
                                        <p:tgtEl>
                                          <p:spTgt spid="232451">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2451">
                                            <p:txEl>
                                              <p:pRg st="2" end="2"/>
                                            </p:txEl>
                                          </p:spTgt>
                                        </p:tgtEl>
                                        <p:attrNameLst>
                                          <p:attrName>style.visibility</p:attrName>
                                        </p:attrNameLst>
                                      </p:cBhvr>
                                      <p:to>
                                        <p:strVal val="visible"/>
                                      </p:to>
                                    </p:set>
                                    <p:animEffect transition="in" filter="fade">
                                      <p:cBhvr>
                                        <p:cTn id="11" dur="500"/>
                                        <p:tgtEl>
                                          <p:spTgt spid="232451">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32456"/>
                                        </p:tgtEl>
                                        <p:attrNameLst>
                                          <p:attrName>style.visibility</p:attrName>
                                        </p:attrNameLst>
                                      </p:cBhvr>
                                      <p:to>
                                        <p:strVal val="visible"/>
                                      </p:to>
                                    </p:set>
                                    <p:animEffect transition="in" filter="fade">
                                      <p:cBhvr>
                                        <p:cTn id="14" dur="500"/>
                                        <p:tgtEl>
                                          <p:spTgt spid="23245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2451">
                                            <p:txEl>
                                              <p:pRg st="3" end="3"/>
                                            </p:txEl>
                                          </p:spTgt>
                                        </p:tgtEl>
                                        <p:attrNameLst>
                                          <p:attrName>style.visibility</p:attrName>
                                        </p:attrNameLst>
                                      </p:cBhvr>
                                      <p:to>
                                        <p:strVal val="visible"/>
                                      </p:to>
                                    </p:set>
                                    <p:animEffect transition="in" filter="fade">
                                      <p:cBhvr>
                                        <p:cTn id="19" dur="500"/>
                                        <p:tgtEl>
                                          <p:spTgt spid="232451">
                                            <p:txEl>
                                              <p:pRg st="3" end="3"/>
                                            </p:txEl>
                                          </p:spTgt>
                                        </p:tgtEl>
                                      </p:cBhvr>
                                    </p:animEffect>
                                  </p:childTnLst>
                                </p:cTn>
                              </p:par>
                              <p:par>
                                <p:cTn id="20" presetID="10" presetClass="exit" presetSubtype="0" fill="hold" nodeType="withEffect">
                                  <p:stCondLst>
                                    <p:cond delay="0"/>
                                  </p:stCondLst>
                                  <p:childTnLst>
                                    <p:animEffect transition="out" filter="fade">
                                      <p:cBhvr>
                                        <p:cTn id="21" dur="500"/>
                                        <p:tgtEl>
                                          <p:spTgt spid="232456"/>
                                        </p:tgtEl>
                                      </p:cBhvr>
                                    </p:animEffect>
                                    <p:set>
                                      <p:cBhvr>
                                        <p:cTn id="22" dur="1" fill="hold">
                                          <p:stCondLst>
                                            <p:cond delay="499"/>
                                          </p:stCondLst>
                                        </p:cTn>
                                        <p:tgtEl>
                                          <p:spTgt spid="23245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32455"/>
                                        </p:tgtEl>
                                        <p:attrNameLst>
                                          <p:attrName>style.visibility</p:attrName>
                                        </p:attrNameLst>
                                      </p:cBhvr>
                                      <p:to>
                                        <p:strVal val="visible"/>
                                      </p:to>
                                    </p:set>
                                    <p:animEffect transition="in" filter="fade">
                                      <p:cBhvr>
                                        <p:cTn id="25" dur="500"/>
                                        <p:tgtEl>
                                          <p:spTgt spid="2324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2451">
                                            <p:txEl>
                                              <p:pRg st="4" end="4"/>
                                            </p:txEl>
                                          </p:spTgt>
                                        </p:tgtEl>
                                        <p:attrNameLst>
                                          <p:attrName>style.visibility</p:attrName>
                                        </p:attrNameLst>
                                      </p:cBhvr>
                                      <p:to>
                                        <p:strVal val="visible"/>
                                      </p:to>
                                    </p:set>
                                    <p:animEffect transition="in" filter="fade">
                                      <p:cBhvr>
                                        <p:cTn id="30" dur="500"/>
                                        <p:tgtEl>
                                          <p:spTgt spid="232451">
                                            <p:txEl>
                                              <p:pRg st="4" end="4"/>
                                            </p:txEl>
                                          </p:spTgt>
                                        </p:tgtEl>
                                      </p:cBhvr>
                                    </p:animEffect>
                                  </p:childTnLst>
                                </p:cTn>
                              </p:par>
                              <p:par>
                                <p:cTn id="31" presetID="10" presetClass="exit" presetSubtype="0" fill="hold" nodeType="withEffect">
                                  <p:stCondLst>
                                    <p:cond delay="0"/>
                                  </p:stCondLst>
                                  <p:childTnLst>
                                    <p:animEffect transition="out" filter="fade">
                                      <p:cBhvr>
                                        <p:cTn id="32" dur="500"/>
                                        <p:tgtEl>
                                          <p:spTgt spid="232455"/>
                                        </p:tgtEl>
                                      </p:cBhvr>
                                    </p:animEffect>
                                    <p:set>
                                      <p:cBhvr>
                                        <p:cTn id="33" dur="1" fill="hold">
                                          <p:stCondLst>
                                            <p:cond delay="499"/>
                                          </p:stCondLst>
                                        </p:cTn>
                                        <p:tgtEl>
                                          <p:spTgt spid="232455"/>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32451">
                                            <p:txEl>
                                              <p:pRg st="5" end="5"/>
                                            </p:txEl>
                                          </p:spTgt>
                                        </p:tgtEl>
                                        <p:attrNameLst>
                                          <p:attrName>style.visibility</p:attrName>
                                        </p:attrNameLst>
                                      </p:cBhvr>
                                      <p:to>
                                        <p:strVal val="visible"/>
                                      </p:to>
                                    </p:set>
                                    <p:animEffect transition="in" filter="fade">
                                      <p:cBhvr>
                                        <p:cTn id="37" dur="500"/>
                                        <p:tgtEl>
                                          <p:spTgt spid="232451">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32454"/>
                                        </p:tgtEl>
                                        <p:attrNameLst>
                                          <p:attrName>style.visibility</p:attrName>
                                        </p:attrNameLst>
                                      </p:cBhvr>
                                      <p:to>
                                        <p:strVal val="visible"/>
                                      </p:to>
                                    </p:set>
                                    <p:animEffect transition="in" filter="fade">
                                      <p:cBhvr>
                                        <p:cTn id="40" dur="500"/>
                                        <p:tgtEl>
                                          <p:spTgt spid="23245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2451">
                                            <p:txEl>
                                              <p:pRg st="6" end="6"/>
                                            </p:txEl>
                                          </p:spTgt>
                                        </p:tgtEl>
                                        <p:attrNameLst>
                                          <p:attrName>style.visibility</p:attrName>
                                        </p:attrNameLst>
                                      </p:cBhvr>
                                      <p:to>
                                        <p:strVal val="visible"/>
                                      </p:to>
                                    </p:set>
                                    <p:animEffect transition="in" filter="fade">
                                      <p:cBhvr>
                                        <p:cTn id="45" dur="500"/>
                                        <p:tgtEl>
                                          <p:spTgt spid="232451">
                                            <p:txEl>
                                              <p:pRg st="6" end="6"/>
                                            </p:txEl>
                                          </p:spTgt>
                                        </p:tgtEl>
                                      </p:cBhvr>
                                    </p:animEffect>
                                  </p:childTnLst>
                                </p:cTn>
                              </p:par>
                              <p:par>
                                <p:cTn id="46" presetID="10" presetClass="exit" presetSubtype="0" fill="hold" nodeType="withEffect">
                                  <p:stCondLst>
                                    <p:cond delay="0"/>
                                  </p:stCondLst>
                                  <p:childTnLst>
                                    <p:animEffect transition="out" filter="fade">
                                      <p:cBhvr>
                                        <p:cTn id="47" dur="500"/>
                                        <p:tgtEl>
                                          <p:spTgt spid="232454"/>
                                        </p:tgtEl>
                                      </p:cBhvr>
                                    </p:animEffect>
                                    <p:set>
                                      <p:cBhvr>
                                        <p:cTn id="48" dur="1" fill="hold">
                                          <p:stCondLst>
                                            <p:cond delay="499"/>
                                          </p:stCondLst>
                                        </p:cTn>
                                        <p:tgtEl>
                                          <p:spTgt spid="232454"/>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232453"/>
                                        </p:tgtEl>
                                        <p:attrNameLst>
                                          <p:attrName>style.visibility</p:attrName>
                                        </p:attrNameLst>
                                      </p:cBhvr>
                                      <p:to>
                                        <p:strVal val="visible"/>
                                      </p:to>
                                    </p:set>
                                    <p:animEffect transition="in" filter="fade">
                                      <p:cBhvr>
                                        <p:cTn id="51" dur="500"/>
                                        <p:tgtEl>
                                          <p:spTgt spid="23245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2451">
                                            <p:txEl>
                                              <p:pRg st="7" end="7"/>
                                            </p:txEl>
                                          </p:spTgt>
                                        </p:tgtEl>
                                        <p:attrNameLst>
                                          <p:attrName>style.visibility</p:attrName>
                                        </p:attrNameLst>
                                      </p:cBhvr>
                                      <p:to>
                                        <p:strVal val="visible"/>
                                      </p:to>
                                    </p:set>
                                    <p:animEffect transition="in" filter="fade">
                                      <p:cBhvr>
                                        <p:cTn id="56" dur="500"/>
                                        <p:tgtEl>
                                          <p:spTgt spid="232451">
                                            <p:txEl>
                                              <p:pRg st="7" end="7"/>
                                            </p:txEl>
                                          </p:spTgt>
                                        </p:tgtEl>
                                      </p:cBhvr>
                                    </p:animEffect>
                                  </p:childTnLst>
                                </p:cTn>
                              </p:par>
                              <p:par>
                                <p:cTn id="57" presetID="10" presetClass="exit" presetSubtype="0" fill="hold" nodeType="withEffect">
                                  <p:stCondLst>
                                    <p:cond delay="0"/>
                                  </p:stCondLst>
                                  <p:childTnLst>
                                    <p:animEffect transition="out" filter="fade">
                                      <p:cBhvr>
                                        <p:cTn id="58" dur="500"/>
                                        <p:tgtEl>
                                          <p:spTgt spid="232453"/>
                                        </p:tgtEl>
                                      </p:cBhvr>
                                    </p:animEffect>
                                    <p:set>
                                      <p:cBhvr>
                                        <p:cTn id="59" dur="1" fill="hold">
                                          <p:stCondLst>
                                            <p:cond delay="499"/>
                                          </p:stCondLst>
                                        </p:cTn>
                                        <p:tgtEl>
                                          <p:spTgt spid="232453"/>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32451">
                                            <p:txEl>
                                              <p:pRg st="8" end="8"/>
                                            </p:txEl>
                                          </p:spTgt>
                                        </p:tgtEl>
                                        <p:attrNameLst>
                                          <p:attrName>style.visibility</p:attrName>
                                        </p:attrNameLst>
                                      </p:cBhvr>
                                      <p:to>
                                        <p:strVal val="visible"/>
                                      </p:to>
                                    </p:set>
                                    <p:animEffect transition="in" filter="fade">
                                      <p:cBhvr>
                                        <p:cTn id="63" dur="500"/>
                                        <p:tgtEl>
                                          <p:spTgt spid="232451">
                                            <p:txEl>
                                              <p:pRg st="8" end="8"/>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32452"/>
                                        </p:tgtEl>
                                        <p:attrNameLst>
                                          <p:attrName>style.visibility</p:attrName>
                                        </p:attrNameLst>
                                      </p:cBhvr>
                                      <p:to>
                                        <p:strVal val="visible"/>
                                      </p:to>
                                    </p:set>
                                    <p:animEffect transition="in" filter="fade">
                                      <p:cBhvr>
                                        <p:cTn id="66" dur="500"/>
                                        <p:tgtEl>
                                          <p:spTgt spid="23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endParaRPr lang="en-US"/>
          </a:p>
          <a:p>
            <a:endParaRPr lang="en-US"/>
          </a:p>
          <a:p>
            <a:endParaRPr lang="en-US"/>
          </a:p>
          <a:p>
            <a:endParaRPr lang="en-US"/>
          </a:p>
          <a:p>
            <a:endParaRPr lang="en-US"/>
          </a:p>
          <a:p>
            <a:endParaRPr lang="en-US"/>
          </a:p>
          <a:p>
            <a:endParaRPr lang="en-US"/>
          </a:p>
          <a:p>
            <a:r>
              <a:rPr lang="en-US">
                <a:solidFill>
                  <a:srgbClr val="FFFF00"/>
                </a:solidFill>
                <a:latin typeface="Palatino Linotype" pitchFamily="18" charset="0"/>
              </a:rPr>
              <a:t>23-24 Oct. 2008</a:t>
            </a:r>
            <a:endParaRPr lang="el-GR">
              <a:solidFill>
                <a:srgbClr val="FFFF00"/>
              </a:solidFill>
              <a:latin typeface="Palatino Linotype" pitchFamily="18" charset="0"/>
            </a:endParaRPr>
          </a:p>
        </p:txBody>
      </p:sp>
      <p:sp>
        <p:nvSpPr>
          <p:cNvPr id="4" name="Slide Number Placeholder 2"/>
          <p:cNvSpPr>
            <a:spLocks noGrp="1"/>
          </p:cNvSpPr>
          <p:nvPr>
            <p:ph type="sldNum" sz="quarter" idx="11"/>
          </p:nvPr>
        </p:nvSpPr>
        <p:spPr/>
        <p:txBody>
          <a:bodyPr/>
          <a:lstStyle/>
          <a:p>
            <a:fld id="{680995D6-4899-40C9-A019-A4B06FB7DEC7}" type="slidenum">
              <a:rPr lang="el-GR"/>
              <a:pPr/>
              <a:t>68</a:t>
            </a:fld>
            <a:endParaRPr lang="el-GR"/>
          </a:p>
        </p:txBody>
      </p:sp>
      <p:sp>
        <p:nvSpPr>
          <p:cNvPr id="5" name="Footer Placeholder 3"/>
          <p:cNvSpPr>
            <a:spLocks noGrp="1"/>
          </p:cNvSpPr>
          <p:nvPr>
            <p:ph type="ftr" sz="quarter" idx="12"/>
          </p:nvPr>
        </p:nvSpPr>
        <p:spPr/>
        <p:txBody>
          <a:bodyPr/>
          <a:lstStyle/>
          <a:p>
            <a:r>
              <a:rPr lang="en-US"/>
              <a:t>ACGT- GSS - 1st Transatlantic Workshop on Multiscale Cancer Modeling, Brussels, EU</a:t>
            </a:r>
            <a:endParaRPr lang="el-GR"/>
          </a:p>
        </p:txBody>
      </p:sp>
      <p:pic>
        <p:nvPicPr>
          <p:cNvPr id="234498" name="PSS ACGT 2 deinter.wmv">
            <a:hlinkClick r:id="" action="ppaction://media"/>
          </p:cNvPr>
          <p:cNvPicPr>
            <a:picLocks noRot="1" noChangeAspect="1" noChangeArrowheads="1"/>
          </p:cNvPicPr>
          <p:nvPr>
            <a:videoFile r:link="rId1"/>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22" fill="hold"/>
                                        <p:tgtEl>
                                          <p:spTgt spid="2344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34498"/>
                </p:tgtEl>
              </p:cMediaNode>
            </p:video>
            <p:seq concurrent="1" nextAc="seek">
              <p:cTn id="8" restart="whenNotActive" fill="hold" evtFilter="cancelBubble" nodeType="interactiveSeq">
                <p:stCondLst>
                  <p:cond evt="onClick" delay="0">
                    <p:tgtEl>
                      <p:spTgt spid="23449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4498"/>
                                        </p:tgtEl>
                                      </p:cBhvr>
                                    </p:cmd>
                                  </p:childTnLst>
                                </p:cTn>
                              </p:par>
                            </p:childTnLst>
                          </p:cTn>
                        </p:par>
                      </p:childTnLst>
                    </p:cTn>
                  </p:par>
                </p:childTnLst>
              </p:cTn>
              <p:nextCondLst>
                <p:cond evt="onClick" delay="0">
                  <p:tgtEl>
                    <p:spTgt spid="234498"/>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14554"/>
            <a:ext cx="8186766" cy="4054485"/>
          </a:xfrm>
        </p:spPr>
        <p:txBody>
          <a:bodyPr/>
          <a:lstStyle/>
          <a:p>
            <a:r>
              <a:rPr lang="en-GB" dirty="0" smtClean="0"/>
              <a:t>The </a:t>
            </a:r>
            <a:r>
              <a:rPr lang="en-GB" dirty="0" err="1" smtClean="0">
                <a:solidFill>
                  <a:srgbClr val="FF0000"/>
                </a:solidFill>
              </a:rPr>
              <a:t>Oncosimulator</a:t>
            </a:r>
            <a:r>
              <a:rPr lang="en-GB" dirty="0" smtClean="0"/>
              <a:t> is a </a:t>
            </a:r>
            <a:r>
              <a:rPr lang="en-GB" dirty="0" err="1" smtClean="0"/>
              <a:t>worlwide</a:t>
            </a:r>
            <a:r>
              <a:rPr lang="en-GB" dirty="0" smtClean="0"/>
              <a:t> novelty pioneering  the emergent  field of </a:t>
            </a:r>
            <a:r>
              <a:rPr lang="en-GB" i="1" dirty="0" smtClean="0">
                <a:solidFill>
                  <a:srgbClr val="FF0000"/>
                </a:solidFill>
              </a:rPr>
              <a:t>In </a:t>
            </a:r>
            <a:r>
              <a:rPr lang="en-GB" i="1" dirty="0" err="1" smtClean="0">
                <a:solidFill>
                  <a:srgbClr val="FF0000"/>
                </a:solidFill>
              </a:rPr>
              <a:t>Silico</a:t>
            </a:r>
            <a:r>
              <a:rPr lang="en-GB" i="1" dirty="0" smtClean="0">
                <a:solidFill>
                  <a:srgbClr val="FF0000"/>
                </a:solidFill>
              </a:rPr>
              <a:t> </a:t>
            </a:r>
            <a:r>
              <a:rPr lang="en-GB" dirty="0" smtClean="0">
                <a:solidFill>
                  <a:srgbClr val="FF0000"/>
                </a:solidFill>
              </a:rPr>
              <a:t>Oncology</a:t>
            </a:r>
          </a:p>
          <a:p>
            <a:r>
              <a:rPr lang="en-GB" dirty="0" smtClean="0"/>
              <a:t>Following clinical validation (currently in progress) it is expected to serve as a pragmatic  cancer </a:t>
            </a:r>
            <a:r>
              <a:rPr lang="en-GB" dirty="0" smtClean="0">
                <a:solidFill>
                  <a:srgbClr val="FF0000"/>
                </a:solidFill>
              </a:rPr>
              <a:t>treatment  optimization system </a:t>
            </a:r>
            <a:r>
              <a:rPr lang="en-GB" dirty="0" smtClean="0"/>
              <a:t>in the </a:t>
            </a:r>
            <a:r>
              <a:rPr lang="en-GB" dirty="0" smtClean="0">
                <a:solidFill>
                  <a:srgbClr val="FF0000"/>
                </a:solidFill>
              </a:rPr>
              <a:t>patient individualized context</a:t>
            </a:r>
          </a:p>
          <a:p>
            <a:endParaRPr lang="en-GB" dirty="0" smtClean="0"/>
          </a:p>
          <a:p>
            <a:pPr>
              <a:buNone/>
            </a:pPr>
            <a:endParaRPr lang="en-GB" dirty="0" smtClean="0"/>
          </a:p>
          <a:p>
            <a:endParaRPr lang="en-US" dirty="0"/>
          </a:p>
        </p:txBody>
      </p:sp>
      <p:sp>
        <p:nvSpPr>
          <p:cNvPr id="4" name="Date Placeholder 3"/>
          <p:cNvSpPr>
            <a:spLocks noGrp="1"/>
          </p:cNvSpPr>
          <p:nvPr>
            <p:ph type="dt" sz="half" idx="10"/>
          </p:nvPr>
        </p:nvSpPr>
        <p:spPr/>
        <p:txBody>
          <a:bodyPr/>
          <a:lstStyle/>
          <a:p>
            <a:endParaRPr lang="en-US" smtClean="0"/>
          </a:p>
          <a:p>
            <a:endParaRPr lang="en-US" smtClean="0"/>
          </a:p>
          <a:p>
            <a:endParaRPr lang="en-US" smtClean="0"/>
          </a:p>
          <a:p>
            <a:endParaRPr lang="en-US" smtClean="0"/>
          </a:p>
          <a:p>
            <a:endParaRPr lang="en-US" smtClean="0"/>
          </a:p>
          <a:p>
            <a:r>
              <a:rPr lang="en-GB" smtClean="0"/>
              <a:t>14-16 Sept. 2009</a:t>
            </a:r>
            <a:endParaRPr lang="en-US" dirty="0"/>
          </a:p>
        </p:txBody>
      </p:sp>
      <p:sp>
        <p:nvSpPr>
          <p:cNvPr id="5" name="Slide Number Placeholder 4"/>
          <p:cNvSpPr>
            <a:spLocks noGrp="1"/>
          </p:cNvSpPr>
          <p:nvPr>
            <p:ph type="sldNum" sz="quarter" idx="11"/>
          </p:nvPr>
        </p:nvSpPr>
        <p:spPr/>
        <p:txBody>
          <a:bodyPr/>
          <a:lstStyle/>
          <a:p>
            <a:fld id="{89D3BDE2-1900-4605-A6EF-018350F49A3C}" type="slidenum">
              <a:rPr lang="el-GR" smtClean="0"/>
              <a:pPr/>
              <a:t>69</a:t>
            </a:fld>
            <a:endParaRPr lang="el-GR"/>
          </a:p>
        </p:txBody>
      </p:sp>
      <p:sp>
        <p:nvSpPr>
          <p:cNvPr id="6" name="Footer Placeholder 5"/>
          <p:cNvSpPr>
            <a:spLocks noGrp="1"/>
          </p:cNvSpPr>
          <p:nvPr>
            <p:ph type="ftr" sz="quarter" idx="12"/>
          </p:nvPr>
        </p:nvSpPr>
        <p:spPr/>
        <p:txBody>
          <a:bodyPr/>
          <a:lstStyle/>
          <a:p>
            <a:r>
              <a:rPr lang="en-GB" smtClean="0"/>
              <a:t>G.S.S. ACGT Sapporo Meeting, 14-16 Sept. 2009</a:t>
            </a:r>
            <a:endParaRPr lang="el-GR" dirty="0" smtClean="0"/>
          </a:p>
        </p:txBody>
      </p:sp>
      <p:sp>
        <p:nvSpPr>
          <p:cNvPr id="7" name="Title 1"/>
          <p:cNvSpPr>
            <a:spLocks noGrp="1"/>
          </p:cNvSpPr>
          <p:nvPr>
            <p:ph type="title"/>
          </p:nvPr>
        </p:nvSpPr>
        <p:spPr>
          <a:xfrm>
            <a:off x="428596" y="285728"/>
            <a:ext cx="8186766" cy="1857364"/>
          </a:xfrm>
        </p:spPr>
        <p:txBody>
          <a:bodyPr>
            <a:normAutofit fontScale="90000"/>
          </a:bodyPr>
          <a:lstStyle/>
          <a:p>
            <a:r>
              <a:rPr lang="en-US" b="1" cap="all" dirty="0" err="1" smtClean="0">
                <a:solidFill>
                  <a:srgbClr val="FFFF00"/>
                </a:solidFill>
              </a:rPr>
              <a:t>ConclusionS</a:t>
            </a:r>
            <a:r>
              <a:rPr lang="en-US" b="1" cap="all" dirty="0" smtClean="0">
                <a:solidFill>
                  <a:srgbClr val="FFFF00"/>
                </a:solidFill>
              </a:rPr>
              <a:t> REGARDING THE composite </a:t>
            </a:r>
            <a:r>
              <a:rPr lang="en-US" b="1" cap="all" dirty="0" err="1" smtClean="0">
                <a:solidFill>
                  <a:srgbClr val="FFFF00"/>
                </a:solidFill>
              </a:rPr>
              <a:t>oncosimulator</a:t>
            </a:r>
            <a:r>
              <a:rPr lang="en-US" b="1" cap="all" dirty="0" smtClean="0">
                <a:solidFill>
                  <a:srgbClr val="FFFF00"/>
                </a:solidFill>
              </a:rPr>
              <a:t> system</a:t>
            </a:r>
            <a:endParaRPr lang="en-US" b="1"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571744"/>
            <a:ext cx="8229600" cy="1714488"/>
          </a:xfrm>
        </p:spPr>
        <p:txBody>
          <a:bodyPr>
            <a:normAutofit fontScale="90000"/>
          </a:bodyPr>
          <a:lstStyle/>
          <a:p>
            <a:r>
              <a:rPr lang="en-US" b="1" cap="all" dirty="0" smtClean="0">
                <a:solidFill>
                  <a:srgbClr val="FFFF00"/>
                </a:solidFill>
              </a:rPr>
              <a:t>overview  </a:t>
            </a:r>
            <a:r>
              <a:rPr lang="en-US" b="1" cap="all" dirty="0">
                <a:solidFill>
                  <a:srgbClr val="FFFF00"/>
                </a:solidFill>
              </a:rPr>
              <a:t>of the </a:t>
            </a:r>
            <a:r>
              <a:rPr lang="en-US" b="1" cap="all" dirty="0">
                <a:solidFill>
                  <a:srgbClr val="FF0000"/>
                </a:solidFill>
              </a:rPr>
              <a:t>top-down </a:t>
            </a:r>
            <a:r>
              <a:rPr lang="en-US" b="1" cap="all" dirty="0" err="1">
                <a:solidFill>
                  <a:srgbClr val="FFFF00"/>
                </a:solidFill>
              </a:rPr>
              <a:t>multiscale</a:t>
            </a:r>
            <a:r>
              <a:rPr lang="en-US" b="1" cap="all" dirty="0">
                <a:solidFill>
                  <a:srgbClr val="FFFF00"/>
                </a:solidFill>
              </a:rPr>
              <a:t> cancer simulator  </a:t>
            </a:r>
            <a:endParaRPr lang="en-US" b="1" dirty="0">
              <a:solidFill>
                <a:srgbClr val="FFFF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714488"/>
            <a:ext cx="8229600" cy="4071966"/>
          </a:xfrm>
        </p:spPr>
        <p:txBody>
          <a:bodyPr/>
          <a:lstStyle/>
          <a:p>
            <a:r>
              <a:rPr lang="en-GB" dirty="0" smtClean="0"/>
              <a:t>The following additional applications are envisaged:</a:t>
            </a:r>
          </a:p>
          <a:p>
            <a:pPr lvl="1"/>
            <a:r>
              <a:rPr lang="en-GB" dirty="0" smtClean="0"/>
              <a:t>Support of design  and analysis of new </a:t>
            </a:r>
            <a:r>
              <a:rPr lang="en-GB" dirty="0" err="1" smtClean="0">
                <a:solidFill>
                  <a:srgbClr val="FF0000"/>
                </a:solidFill>
              </a:rPr>
              <a:t>clinicogenomic</a:t>
            </a:r>
            <a:r>
              <a:rPr lang="en-GB" dirty="0" smtClean="0">
                <a:solidFill>
                  <a:srgbClr val="FF0000"/>
                </a:solidFill>
              </a:rPr>
              <a:t> trials</a:t>
            </a:r>
          </a:p>
          <a:p>
            <a:pPr lvl="1"/>
            <a:r>
              <a:rPr lang="en-GB" dirty="0" smtClean="0">
                <a:solidFill>
                  <a:srgbClr val="FF0000"/>
                </a:solidFill>
              </a:rPr>
              <a:t>Education  </a:t>
            </a:r>
            <a:r>
              <a:rPr lang="en-GB" dirty="0" smtClean="0"/>
              <a:t>of medical students and interested patients</a:t>
            </a:r>
            <a:endParaRPr lang="en-GB" dirty="0" smtClean="0">
              <a:solidFill>
                <a:srgbClr val="FF0000"/>
              </a:solidFill>
            </a:endParaRPr>
          </a:p>
          <a:p>
            <a:pPr lvl="1"/>
            <a:r>
              <a:rPr lang="en-GB" dirty="0" smtClean="0"/>
              <a:t>Advancement of the </a:t>
            </a:r>
            <a:r>
              <a:rPr lang="en-GB" dirty="0" err="1" smtClean="0">
                <a:solidFill>
                  <a:srgbClr val="FF0000"/>
                </a:solidFill>
              </a:rPr>
              <a:t>Multiscale</a:t>
            </a:r>
            <a:r>
              <a:rPr lang="en-GB" dirty="0" smtClean="0">
                <a:solidFill>
                  <a:srgbClr val="FF0000"/>
                </a:solidFill>
              </a:rPr>
              <a:t> Physics of Living Matter</a:t>
            </a:r>
            <a:endParaRPr lang="en-US" dirty="0">
              <a:solidFill>
                <a:srgbClr val="FF0000"/>
              </a:solidFill>
            </a:endParaRPr>
          </a:p>
        </p:txBody>
      </p:sp>
      <p:sp>
        <p:nvSpPr>
          <p:cNvPr id="4" name="Date Placeholder 3"/>
          <p:cNvSpPr>
            <a:spLocks noGrp="1"/>
          </p:cNvSpPr>
          <p:nvPr>
            <p:ph type="dt" sz="half" idx="10"/>
          </p:nvPr>
        </p:nvSpPr>
        <p:spPr/>
        <p:txBody>
          <a:bodyPr/>
          <a:lstStyle/>
          <a:p>
            <a:endParaRPr lang="en-US" smtClean="0"/>
          </a:p>
          <a:p>
            <a:endParaRPr lang="en-US" smtClean="0"/>
          </a:p>
          <a:p>
            <a:endParaRPr lang="en-US" smtClean="0"/>
          </a:p>
          <a:p>
            <a:endParaRPr lang="en-US" smtClean="0"/>
          </a:p>
          <a:p>
            <a:endParaRPr lang="en-US" smtClean="0"/>
          </a:p>
          <a:p>
            <a:r>
              <a:rPr lang="en-GB" smtClean="0"/>
              <a:t>14-16 Sept. 2009</a:t>
            </a:r>
            <a:endParaRPr lang="en-US" dirty="0"/>
          </a:p>
        </p:txBody>
      </p:sp>
      <p:sp>
        <p:nvSpPr>
          <p:cNvPr id="5" name="Slide Number Placeholder 4"/>
          <p:cNvSpPr>
            <a:spLocks noGrp="1"/>
          </p:cNvSpPr>
          <p:nvPr>
            <p:ph type="sldNum" sz="quarter" idx="11"/>
          </p:nvPr>
        </p:nvSpPr>
        <p:spPr/>
        <p:txBody>
          <a:bodyPr/>
          <a:lstStyle/>
          <a:p>
            <a:fld id="{89D3BDE2-1900-4605-A6EF-018350F49A3C}" type="slidenum">
              <a:rPr lang="el-GR" smtClean="0"/>
              <a:pPr/>
              <a:t>70</a:t>
            </a:fld>
            <a:endParaRPr lang="el-GR"/>
          </a:p>
        </p:txBody>
      </p:sp>
      <p:sp>
        <p:nvSpPr>
          <p:cNvPr id="6" name="Footer Placeholder 5"/>
          <p:cNvSpPr>
            <a:spLocks noGrp="1"/>
          </p:cNvSpPr>
          <p:nvPr>
            <p:ph type="ftr" sz="quarter" idx="12"/>
          </p:nvPr>
        </p:nvSpPr>
        <p:spPr/>
        <p:txBody>
          <a:bodyPr/>
          <a:lstStyle/>
          <a:p>
            <a:r>
              <a:rPr lang="en-GB" smtClean="0"/>
              <a:t>G.S.S. ACGT Sapporo Meeting, 14-16 Sept. 2009</a:t>
            </a:r>
            <a:endParaRPr lang="el-GR"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5768997"/>
          </a:xfrm>
        </p:spPr>
        <p:txBody>
          <a:bodyPr/>
          <a:lstStyle/>
          <a:p>
            <a:r>
              <a:rPr lang="en-GB" dirty="0" smtClean="0">
                <a:solidFill>
                  <a:srgbClr val="FFFF00"/>
                </a:solidFill>
              </a:rPr>
              <a:t>In summary </a:t>
            </a:r>
            <a:r>
              <a:rPr lang="en-GB" dirty="0" smtClean="0"/>
              <a:t>the </a:t>
            </a:r>
            <a:r>
              <a:rPr lang="en-GB" dirty="0" err="1" smtClean="0"/>
              <a:t>Oncosimulator</a:t>
            </a:r>
            <a:r>
              <a:rPr lang="en-GB" i="1" dirty="0" smtClean="0"/>
              <a:t>,  </a:t>
            </a:r>
            <a:r>
              <a:rPr lang="en-GB" dirty="0" smtClean="0">
                <a:solidFill>
                  <a:srgbClr val="FFFF00"/>
                </a:solidFill>
              </a:rPr>
              <a:t>just as </a:t>
            </a:r>
            <a:r>
              <a:rPr lang="en-GB" dirty="0" smtClean="0"/>
              <a:t>numerous other systems, techniques, and approaches is expected to contribute to the achievement of</a:t>
            </a:r>
          </a:p>
          <a:p>
            <a:pPr algn="ctr">
              <a:buNone/>
            </a:pPr>
            <a:r>
              <a:rPr lang="en-GB" sz="9600" dirty="0" smtClean="0">
                <a:solidFill>
                  <a:srgbClr val="FFFF00"/>
                </a:solidFill>
              </a:rPr>
              <a:t>LESS PAIN,</a:t>
            </a:r>
          </a:p>
          <a:p>
            <a:pPr algn="ctr">
              <a:buNone/>
            </a:pPr>
            <a:r>
              <a:rPr lang="en-GB" sz="9600" dirty="0" smtClean="0">
                <a:solidFill>
                  <a:srgbClr val="FFFF00"/>
                </a:solidFill>
              </a:rPr>
              <a:t>MORE LIFE !</a:t>
            </a:r>
          </a:p>
          <a:p>
            <a:endParaRPr lang="en-GB" dirty="0" smtClean="0"/>
          </a:p>
          <a:p>
            <a:endParaRPr lang="en-US" dirty="0"/>
          </a:p>
        </p:txBody>
      </p:sp>
      <p:sp>
        <p:nvSpPr>
          <p:cNvPr id="4" name="Date Placeholder 3"/>
          <p:cNvSpPr>
            <a:spLocks noGrp="1"/>
          </p:cNvSpPr>
          <p:nvPr>
            <p:ph type="dt" sz="half" idx="10"/>
          </p:nvPr>
        </p:nvSpPr>
        <p:spPr/>
        <p:txBody>
          <a:bodyPr/>
          <a:lstStyle/>
          <a:p>
            <a:endParaRPr lang="en-US" smtClean="0"/>
          </a:p>
          <a:p>
            <a:endParaRPr lang="en-US" smtClean="0"/>
          </a:p>
          <a:p>
            <a:endParaRPr lang="en-US" smtClean="0"/>
          </a:p>
          <a:p>
            <a:endParaRPr lang="en-US" smtClean="0"/>
          </a:p>
          <a:p>
            <a:endParaRPr lang="en-US" smtClean="0"/>
          </a:p>
          <a:p>
            <a:r>
              <a:rPr lang="en-GB" smtClean="0"/>
              <a:t>14-16 Sept. 2009</a:t>
            </a:r>
            <a:endParaRPr lang="en-US" dirty="0"/>
          </a:p>
        </p:txBody>
      </p:sp>
      <p:sp>
        <p:nvSpPr>
          <p:cNvPr id="5" name="Slide Number Placeholder 4"/>
          <p:cNvSpPr>
            <a:spLocks noGrp="1"/>
          </p:cNvSpPr>
          <p:nvPr>
            <p:ph type="sldNum" sz="quarter" idx="11"/>
          </p:nvPr>
        </p:nvSpPr>
        <p:spPr/>
        <p:txBody>
          <a:bodyPr/>
          <a:lstStyle/>
          <a:p>
            <a:fld id="{89D3BDE2-1900-4605-A6EF-018350F49A3C}" type="slidenum">
              <a:rPr lang="el-GR" smtClean="0"/>
              <a:pPr/>
              <a:t>71</a:t>
            </a:fld>
            <a:endParaRPr lang="el-GR"/>
          </a:p>
        </p:txBody>
      </p:sp>
      <p:sp>
        <p:nvSpPr>
          <p:cNvPr id="6" name="Footer Placeholder 5"/>
          <p:cNvSpPr>
            <a:spLocks noGrp="1"/>
          </p:cNvSpPr>
          <p:nvPr>
            <p:ph type="ftr" sz="quarter" idx="12"/>
          </p:nvPr>
        </p:nvSpPr>
        <p:spPr/>
        <p:txBody>
          <a:bodyPr/>
          <a:lstStyle/>
          <a:p>
            <a:r>
              <a:rPr lang="en-GB" smtClean="0"/>
              <a:t>G.S.S. ACGT Sapporo Meeting, 14-16 Sept. 2009</a:t>
            </a:r>
            <a:endParaRPr lang="el-GR"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a:spLocks noGrp="1" noChangeArrowheads="1"/>
          </p:cNvSpPr>
          <p:nvPr>
            <p:ph type="sldNum" sz="quarter" idx="4"/>
          </p:nvPr>
        </p:nvSpPr>
        <p:spPr/>
        <p:txBody>
          <a:bodyPr/>
          <a:lstStyle/>
          <a:p>
            <a:fld id="{D4071273-F245-498F-A5B7-2F75CBDB15DC}" type="slidenum">
              <a:rPr lang="el-GR"/>
              <a:pPr/>
              <a:t>72</a:t>
            </a:fld>
            <a:endParaRPr lang="el-GR"/>
          </a:p>
        </p:txBody>
      </p:sp>
      <p:sp>
        <p:nvSpPr>
          <p:cNvPr id="748546" name="Rectangle 2"/>
          <p:cNvSpPr>
            <a:spLocks noGrp="1" noChangeArrowheads="1"/>
          </p:cNvSpPr>
          <p:nvPr>
            <p:ph type="ctrTitle"/>
          </p:nvPr>
        </p:nvSpPr>
        <p:spPr>
          <a:xfrm>
            <a:off x="166256" y="4643422"/>
            <a:ext cx="8786842" cy="2214578"/>
          </a:xfrm>
        </p:spPr>
        <p:txBody>
          <a:bodyPr/>
          <a:lstStyle/>
          <a:p>
            <a:r>
              <a:rPr lang="en-US" sz="5400" dirty="0" smtClean="0">
                <a:solidFill>
                  <a:srgbClr val="FFFF00"/>
                </a:solidFill>
                <a:latin typeface="Arial Rounded MT Bold" pitchFamily="34" charset="0"/>
              </a:rPr>
              <a:t/>
            </a:r>
            <a:br>
              <a:rPr lang="en-US" sz="5400" dirty="0" smtClean="0">
                <a:solidFill>
                  <a:srgbClr val="FFFF00"/>
                </a:solidFill>
                <a:latin typeface="Arial Rounded MT Bold" pitchFamily="34" charset="0"/>
              </a:rPr>
            </a:br>
            <a:r>
              <a:rPr lang="en-US" sz="5400" dirty="0" smtClean="0">
                <a:solidFill>
                  <a:srgbClr val="FFFF00"/>
                </a:solidFill>
                <a:latin typeface="Arial Rounded MT Bold" pitchFamily="34" charset="0"/>
              </a:rPr>
              <a:t/>
            </a:r>
            <a:br>
              <a:rPr lang="en-US" sz="5400" dirty="0" smtClean="0">
                <a:solidFill>
                  <a:srgbClr val="FFFF00"/>
                </a:solidFill>
                <a:latin typeface="Arial Rounded MT Bold" pitchFamily="34" charset="0"/>
              </a:rPr>
            </a:br>
            <a:r>
              <a:rPr lang="ja-JP" altLang="en-US" sz="6600" smtClean="0">
                <a:solidFill>
                  <a:srgbClr val="FFFF00"/>
                </a:solidFill>
                <a:latin typeface="Arial Rounded MT Bold" pitchFamily="34" charset="0"/>
              </a:rPr>
              <a:t>ありがとう</a:t>
            </a:r>
            <a:r>
              <a:rPr lang="en-GB" altLang="ja-JP" sz="6600" b="0" dirty="0" smtClean="0">
                <a:solidFill>
                  <a:srgbClr val="FFFF00"/>
                </a:solidFill>
              </a:rPr>
              <a:t> </a:t>
            </a:r>
            <a:r>
              <a:rPr lang="el-GR" altLang="ja-JP" sz="6600" b="0" dirty="0" smtClean="0">
                <a:solidFill>
                  <a:srgbClr val="FFFF00"/>
                </a:solidFill>
                <a:latin typeface="Arial Rounded MT Bold" pitchFamily="34" charset="0"/>
              </a:rPr>
              <a:t>Ευχαριστώ</a:t>
            </a:r>
            <a:br>
              <a:rPr lang="el-GR" altLang="ja-JP" sz="6600" b="0" dirty="0" smtClean="0">
                <a:solidFill>
                  <a:srgbClr val="FFFF00"/>
                </a:solidFill>
                <a:latin typeface="Arial Rounded MT Bold" pitchFamily="34" charset="0"/>
              </a:rPr>
            </a:br>
            <a:r>
              <a:rPr lang="el-GR" altLang="ja-JP" sz="6600" b="0" dirty="0" smtClean="0">
                <a:solidFill>
                  <a:srgbClr val="FFFF00"/>
                </a:solidFill>
                <a:latin typeface="Arial Rounded MT Bold" pitchFamily="34" charset="0"/>
              </a:rPr>
              <a:t>Τ</a:t>
            </a:r>
            <a:r>
              <a:rPr lang="en-GB" altLang="ja-JP" sz="6600" b="0" dirty="0" smtClean="0">
                <a:solidFill>
                  <a:srgbClr val="FFFF00"/>
                </a:solidFill>
                <a:latin typeface="Arial Rounded MT Bold" pitchFamily="34" charset="0"/>
              </a:rPr>
              <a:t>hank You</a:t>
            </a:r>
            <a:r>
              <a:rPr lang="el-GR" altLang="ja-JP" sz="5400" b="0" dirty="0" smtClean="0">
                <a:solidFill>
                  <a:srgbClr val="FFFF00"/>
                </a:solidFill>
                <a:latin typeface="Arial Rounded MT Bold" pitchFamily="34" charset="0"/>
              </a:rPr>
              <a:t/>
            </a:r>
            <a:br>
              <a:rPr lang="el-GR" altLang="ja-JP" sz="5400" b="0" dirty="0" smtClean="0">
                <a:solidFill>
                  <a:srgbClr val="FFFF00"/>
                </a:solidFill>
                <a:latin typeface="Arial Rounded MT Bold" pitchFamily="34" charset="0"/>
              </a:rPr>
            </a:br>
            <a:r>
              <a:rPr lang="en-US" sz="5400" dirty="0" smtClean="0">
                <a:solidFill>
                  <a:srgbClr val="FFFF00"/>
                </a:solidFill>
                <a:latin typeface="Arial Rounded MT Bold" pitchFamily="34" charset="0"/>
              </a:rPr>
              <a:t/>
            </a:r>
            <a:br>
              <a:rPr lang="en-US" sz="5400" dirty="0" smtClean="0">
                <a:solidFill>
                  <a:srgbClr val="FFFF00"/>
                </a:solidFill>
                <a:latin typeface="Arial Rounded MT Bold" pitchFamily="34" charset="0"/>
              </a:rPr>
            </a:br>
            <a:endParaRPr lang="el-GR" sz="5400" dirty="0">
              <a:solidFill>
                <a:srgbClr val="FFFF00"/>
              </a:solidFill>
              <a:latin typeface="Garamond" pitchFamily="18" charset="0"/>
            </a:endParaRPr>
          </a:p>
        </p:txBody>
      </p:sp>
      <p:pic>
        <p:nvPicPr>
          <p:cNvPr id="4" name="Picture 3" descr="AGIOS_STYLIANOS_KALH.jpg"/>
          <p:cNvPicPr/>
          <p:nvPr/>
        </p:nvPicPr>
        <p:blipFill>
          <a:blip r:embed="rId3"/>
          <a:stretch>
            <a:fillRect/>
          </a:stretch>
        </p:blipFill>
        <p:spPr>
          <a:xfrm>
            <a:off x="1500166" y="642918"/>
            <a:ext cx="1500198" cy="2190742"/>
          </a:xfrm>
          <a:prstGeom prst="rect">
            <a:avLst/>
          </a:prstGeom>
        </p:spPr>
      </p:pic>
      <p:pic>
        <p:nvPicPr>
          <p:cNvPr id="6" name="Picture 5" descr="JIZO_SOS_PALIA_EIKONA-SOS-SOS.jpg"/>
          <p:cNvPicPr/>
          <p:nvPr/>
        </p:nvPicPr>
        <p:blipFill>
          <a:blip r:embed="rId4"/>
          <a:stretch>
            <a:fillRect/>
          </a:stretch>
        </p:blipFill>
        <p:spPr>
          <a:xfrm>
            <a:off x="4143372" y="285728"/>
            <a:ext cx="1143008" cy="2881306"/>
          </a:xfrm>
          <a:prstGeom prst="rect">
            <a:avLst/>
          </a:prstGeom>
        </p:spPr>
      </p:pic>
      <p:pic>
        <p:nvPicPr>
          <p:cNvPr id="7" name="Picture 6" descr="anthonypadua_poly_kalh.gif"/>
          <p:cNvPicPr/>
          <p:nvPr/>
        </p:nvPicPr>
        <p:blipFill>
          <a:blip r:embed="rId5"/>
          <a:stretch>
            <a:fillRect/>
          </a:stretch>
        </p:blipFill>
        <p:spPr>
          <a:xfrm>
            <a:off x="6429388" y="642918"/>
            <a:ext cx="1428760" cy="2262180"/>
          </a:xfrm>
          <a:prstGeom prst="rect">
            <a:avLst/>
          </a:prstGeom>
        </p:spPr>
      </p:pic>
      <p:sp>
        <p:nvSpPr>
          <p:cNvPr id="8" name="TextBox 7"/>
          <p:cNvSpPr txBox="1"/>
          <p:nvPr/>
        </p:nvSpPr>
        <p:spPr>
          <a:xfrm>
            <a:off x="1366382" y="3214686"/>
            <a:ext cx="6643734" cy="1015663"/>
          </a:xfrm>
          <a:prstGeom prst="rect">
            <a:avLst/>
          </a:prstGeom>
          <a:noFill/>
        </p:spPr>
        <p:txBody>
          <a:bodyPr wrap="square" rtlCol="0">
            <a:spAutoFit/>
          </a:bodyPr>
          <a:lstStyle/>
          <a:p>
            <a:pPr algn="ctr"/>
            <a:r>
              <a:rPr lang="en-GB" sz="6000" i="1" dirty="0" smtClean="0">
                <a:latin typeface="Lucida Sans" pitchFamily="34" charset="0"/>
              </a:rPr>
              <a:t>Sharing  Ideals</a:t>
            </a:r>
            <a:endParaRPr lang="en-US" sz="6000" i="1" dirty="0">
              <a:latin typeface="Lucida Sans" pitchFamily="34" charset="0"/>
            </a:endParaRPr>
          </a:p>
        </p:txBody>
      </p:sp>
      <p:sp>
        <p:nvSpPr>
          <p:cNvPr id="9" name="TextBox 8"/>
          <p:cNvSpPr txBox="1"/>
          <p:nvPr/>
        </p:nvSpPr>
        <p:spPr>
          <a:xfrm>
            <a:off x="214282" y="1071546"/>
            <a:ext cx="1000132" cy="1569660"/>
          </a:xfrm>
          <a:prstGeom prst="rect">
            <a:avLst/>
          </a:prstGeom>
          <a:noFill/>
        </p:spPr>
        <p:txBody>
          <a:bodyPr wrap="square" rtlCol="0">
            <a:spAutoFit/>
          </a:bodyPr>
          <a:lstStyle/>
          <a:p>
            <a:r>
              <a:rPr lang="en-GB" sz="9600" dirty="0" smtClean="0"/>
              <a:t>...</a:t>
            </a:r>
            <a:endParaRPr lang="en-US" sz="9600" dirty="0"/>
          </a:p>
        </p:txBody>
      </p:sp>
      <p:sp>
        <p:nvSpPr>
          <p:cNvPr id="10" name="TextBox 9"/>
          <p:cNvSpPr txBox="1"/>
          <p:nvPr/>
        </p:nvSpPr>
        <p:spPr>
          <a:xfrm>
            <a:off x="8029568" y="1114410"/>
            <a:ext cx="1000132" cy="1569660"/>
          </a:xfrm>
          <a:prstGeom prst="rect">
            <a:avLst/>
          </a:prstGeom>
          <a:noFill/>
        </p:spPr>
        <p:txBody>
          <a:bodyPr wrap="square" rtlCol="0">
            <a:spAutoFit/>
          </a:bodyPr>
          <a:lstStyle/>
          <a:p>
            <a:r>
              <a:rPr lang="en-GB" sz="9600" dirty="0" smtClean="0"/>
              <a:t>...</a:t>
            </a:r>
            <a:endParaRPr lang="en-US" sz="9600" dirty="0"/>
          </a:p>
        </p:txBody>
      </p:sp>
      <p:sp>
        <p:nvSpPr>
          <p:cNvPr id="11" name="TextBox 10"/>
          <p:cNvSpPr txBox="1"/>
          <p:nvPr/>
        </p:nvSpPr>
        <p:spPr>
          <a:xfrm>
            <a:off x="3014652" y="1181084"/>
            <a:ext cx="1000132" cy="1569660"/>
          </a:xfrm>
          <a:prstGeom prst="rect">
            <a:avLst/>
          </a:prstGeom>
          <a:noFill/>
        </p:spPr>
        <p:txBody>
          <a:bodyPr wrap="square" rtlCol="0">
            <a:spAutoFit/>
          </a:bodyPr>
          <a:lstStyle/>
          <a:p>
            <a:r>
              <a:rPr lang="en-GB" sz="9600" dirty="0" smtClean="0"/>
              <a:t>...</a:t>
            </a:r>
            <a:endParaRPr lang="en-US" sz="9600" dirty="0"/>
          </a:p>
        </p:txBody>
      </p:sp>
      <p:sp>
        <p:nvSpPr>
          <p:cNvPr id="12" name="TextBox 11"/>
          <p:cNvSpPr txBox="1"/>
          <p:nvPr/>
        </p:nvSpPr>
        <p:spPr>
          <a:xfrm>
            <a:off x="5357818" y="1128698"/>
            <a:ext cx="1000132" cy="1569660"/>
          </a:xfrm>
          <a:prstGeom prst="rect">
            <a:avLst/>
          </a:prstGeom>
          <a:noFill/>
        </p:spPr>
        <p:txBody>
          <a:bodyPr wrap="square" rtlCol="0">
            <a:spAutoFit/>
          </a:bodyPr>
          <a:lstStyle/>
          <a:p>
            <a:r>
              <a:rPr lang="en-GB" sz="9600" dirty="0" smtClean="0"/>
              <a:t>...</a:t>
            </a:r>
            <a:endParaRPr lang="en-US" sz="9600" dirty="0"/>
          </a:p>
        </p:txBody>
      </p:sp>
      <p:sp>
        <p:nvSpPr>
          <p:cNvPr id="14" name="Equal 13"/>
          <p:cNvSpPr/>
          <p:nvPr/>
        </p:nvSpPr>
        <p:spPr>
          <a:xfrm>
            <a:off x="497436" y="4143380"/>
            <a:ext cx="8501090" cy="642942"/>
          </a:xfrm>
          <a:prstGeom prst="mathEqual">
            <a:avLst>
              <a:gd name="adj1" fmla="val 23520"/>
              <a:gd name="adj2" fmla="val 5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868346"/>
          </a:xfrm>
        </p:spPr>
        <p:txBody>
          <a:bodyPr>
            <a:normAutofit/>
          </a:bodyPr>
          <a:lstStyle/>
          <a:p>
            <a:r>
              <a:rPr lang="en-US" sz="2400" dirty="0" smtClean="0"/>
              <a:t>Fig.1 Information </a:t>
            </a:r>
            <a:r>
              <a:rPr lang="en-US" sz="2400" dirty="0"/>
              <a:t>flow diagram of </a:t>
            </a:r>
            <a:r>
              <a:rPr lang="en-US" sz="2400" dirty="0" smtClean="0"/>
              <a:t>a </a:t>
            </a:r>
            <a:r>
              <a:rPr lang="en-US" sz="2400" dirty="0" err="1" smtClean="0"/>
              <a:t>multiscale</a:t>
            </a:r>
            <a:r>
              <a:rPr lang="en-US" sz="2400" dirty="0" smtClean="0"/>
              <a:t> </a:t>
            </a:r>
            <a:r>
              <a:rPr lang="en-US" sz="2400" dirty="0" err="1" smtClean="0">
                <a:solidFill>
                  <a:srgbClr val="FF0000"/>
                </a:solidFill>
              </a:rPr>
              <a:t>Oncosimulator</a:t>
            </a:r>
            <a:endParaRPr lang="en-US" sz="2400" dirty="0">
              <a:solidFill>
                <a:srgbClr val="FF0000"/>
              </a:solidFill>
            </a:endParaRPr>
          </a:p>
        </p:txBody>
      </p:sp>
      <p:pic>
        <p:nvPicPr>
          <p:cNvPr id="4" name="Content Placeholder 3" descr="Simulator"/>
          <p:cNvPicPr>
            <a:picLocks noGrp="1"/>
          </p:cNvPicPr>
          <p:nvPr>
            <p:ph idx="1"/>
          </p:nvPr>
        </p:nvPicPr>
        <p:blipFill>
          <a:blip r:embed="rId3"/>
          <a:srcRect/>
          <a:stretch>
            <a:fillRect/>
          </a:stretch>
        </p:blipFill>
        <p:spPr bwMode="auto">
          <a:xfrm>
            <a:off x="1357290" y="938196"/>
            <a:ext cx="6715172" cy="5786454"/>
          </a:xfrm>
          <a:prstGeom prst="rect">
            <a:avLst/>
          </a:prstGeom>
          <a:solidFill>
            <a:srgbClr val="FFFF00"/>
          </a:solid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14356"/>
            <a:ext cx="8229600" cy="5768997"/>
          </a:xfrm>
        </p:spPr>
        <p:txBody>
          <a:bodyPr>
            <a:normAutofit fontScale="92500" lnSpcReduction="20000"/>
          </a:bodyPr>
          <a:lstStyle/>
          <a:p>
            <a:r>
              <a:rPr lang="en-US" b="1" dirty="0" smtClean="0">
                <a:solidFill>
                  <a:srgbClr val="FF0000"/>
                </a:solidFill>
              </a:rPr>
              <a:t>Some basic features</a:t>
            </a:r>
          </a:p>
          <a:p>
            <a:pPr lvl="1"/>
            <a:r>
              <a:rPr lang="en-US" dirty="0" smtClean="0"/>
              <a:t>use </a:t>
            </a:r>
            <a:r>
              <a:rPr lang="en-US" dirty="0"/>
              <a:t>of a </a:t>
            </a:r>
            <a:r>
              <a:rPr lang="en-US" dirty="0">
                <a:solidFill>
                  <a:srgbClr val="FF0000"/>
                </a:solidFill>
              </a:rPr>
              <a:t>cubic </a:t>
            </a:r>
            <a:r>
              <a:rPr lang="en-US" dirty="0" err="1">
                <a:solidFill>
                  <a:srgbClr val="FF0000"/>
                </a:solidFill>
              </a:rPr>
              <a:t>discretization</a:t>
            </a:r>
            <a:r>
              <a:rPr lang="en-US" dirty="0">
                <a:solidFill>
                  <a:srgbClr val="FF0000"/>
                </a:solidFill>
              </a:rPr>
              <a:t> mesh </a:t>
            </a:r>
            <a:r>
              <a:rPr lang="en-US" dirty="0"/>
              <a:t>superimposed onto the anatomic region of </a:t>
            </a:r>
            <a:r>
              <a:rPr lang="en-US" dirty="0" smtClean="0"/>
              <a:t>interest </a:t>
            </a:r>
          </a:p>
          <a:p>
            <a:pPr lvl="1"/>
            <a:r>
              <a:rPr lang="en-US" dirty="0" smtClean="0"/>
              <a:t>grouping </a:t>
            </a:r>
            <a:r>
              <a:rPr lang="en-US" dirty="0"/>
              <a:t>of the biological cells lying within each geometrical cell of the mesh into </a:t>
            </a:r>
            <a:r>
              <a:rPr lang="en-US" dirty="0">
                <a:solidFill>
                  <a:srgbClr val="FF0000"/>
                </a:solidFill>
              </a:rPr>
              <a:t>equivalence </a:t>
            </a:r>
            <a:r>
              <a:rPr lang="en-US" dirty="0" smtClean="0">
                <a:solidFill>
                  <a:srgbClr val="FF0000"/>
                </a:solidFill>
              </a:rPr>
              <a:t>classes</a:t>
            </a:r>
          </a:p>
          <a:p>
            <a:pPr lvl="1"/>
            <a:r>
              <a:rPr lang="en-US" dirty="0" smtClean="0"/>
              <a:t>eventual </a:t>
            </a:r>
            <a:r>
              <a:rPr lang="en-US" dirty="0"/>
              <a:t>discrimination between the </a:t>
            </a:r>
            <a:r>
              <a:rPr lang="en-US" dirty="0">
                <a:solidFill>
                  <a:srgbClr val="FF0000"/>
                </a:solidFill>
              </a:rPr>
              <a:t>poorly</a:t>
            </a:r>
            <a:r>
              <a:rPr lang="en-US" dirty="0"/>
              <a:t> and </a:t>
            </a:r>
            <a:r>
              <a:rPr lang="en-US" dirty="0" smtClean="0">
                <a:solidFill>
                  <a:srgbClr val="FF0000"/>
                </a:solidFill>
              </a:rPr>
              <a:t>well </a:t>
            </a:r>
            <a:r>
              <a:rPr lang="en-US" dirty="0">
                <a:solidFill>
                  <a:srgbClr val="FF0000"/>
                </a:solidFill>
              </a:rPr>
              <a:t>oxygenated regions </a:t>
            </a:r>
            <a:r>
              <a:rPr lang="en-US" dirty="0"/>
              <a:t>of the </a:t>
            </a:r>
            <a:r>
              <a:rPr lang="en-US" dirty="0" err="1"/>
              <a:t>tumour</a:t>
            </a:r>
            <a:r>
              <a:rPr lang="en-US" dirty="0"/>
              <a:t> based on the imaging data </a:t>
            </a:r>
            <a:r>
              <a:rPr lang="en-US" dirty="0" smtClean="0"/>
              <a:t>available </a:t>
            </a:r>
          </a:p>
          <a:p>
            <a:pPr lvl="1"/>
            <a:r>
              <a:rPr lang="en-US" dirty="0" smtClean="0"/>
              <a:t>consideration </a:t>
            </a:r>
            <a:r>
              <a:rPr lang="en-US" dirty="0"/>
              <a:t>of pertinent </a:t>
            </a:r>
            <a:r>
              <a:rPr lang="en-US" dirty="0" err="1">
                <a:solidFill>
                  <a:srgbClr val="FF0000"/>
                </a:solidFill>
              </a:rPr>
              <a:t>cytokinetic</a:t>
            </a:r>
            <a:r>
              <a:rPr lang="en-US" dirty="0">
                <a:solidFill>
                  <a:srgbClr val="FF0000"/>
                </a:solidFill>
              </a:rPr>
              <a:t> </a:t>
            </a:r>
            <a:r>
              <a:rPr lang="en-US" dirty="0" smtClean="0">
                <a:solidFill>
                  <a:srgbClr val="FF0000"/>
                </a:solidFill>
              </a:rPr>
              <a:t>models </a:t>
            </a:r>
          </a:p>
          <a:p>
            <a:pPr lvl="1"/>
            <a:r>
              <a:rPr lang="en-US" dirty="0" smtClean="0"/>
              <a:t>satisfaction </a:t>
            </a:r>
            <a:r>
              <a:rPr lang="en-US" dirty="0"/>
              <a:t>of </a:t>
            </a:r>
            <a:r>
              <a:rPr lang="en-US" dirty="0">
                <a:solidFill>
                  <a:srgbClr val="FF0000"/>
                </a:solidFill>
              </a:rPr>
              <a:t>mechanical </a:t>
            </a:r>
            <a:r>
              <a:rPr lang="en-US" dirty="0" smtClean="0">
                <a:solidFill>
                  <a:srgbClr val="FF0000"/>
                </a:solidFill>
              </a:rPr>
              <a:t>laws </a:t>
            </a:r>
          </a:p>
          <a:p>
            <a:pPr lvl="1"/>
            <a:r>
              <a:rPr lang="en-US" dirty="0" smtClean="0">
                <a:solidFill>
                  <a:srgbClr val="FF0000"/>
                </a:solidFill>
              </a:rPr>
              <a:t>cell </a:t>
            </a:r>
            <a:r>
              <a:rPr lang="en-US" dirty="0">
                <a:solidFill>
                  <a:srgbClr val="FF0000"/>
                </a:solidFill>
              </a:rPr>
              <a:t>killing </a:t>
            </a:r>
            <a:r>
              <a:rPr lang="en-US" dirty="0" smtClean="0">
                <a:solidFill>
                  <a:srgbClr val="FF0000"/>
                </a:solidFill>
              </a:rPr>
              <a:t>probability </a:t>
            </a:r>
            <a:r>
              <a:rPr lang="en-US" dirty="0" smtClean="0"/>
              <a:t>according </a:t>
            </a:r>
            <a:r>
              <a:rPr lang="en-US" dirty="0"/>
              <a:t>to pharmacology and/or </a:t>
            </a:r>
            <a:r>
              <a:rPr lang="en-US" dirty="0" smtClean="0"/>
              <a:t>radiobiology or other pertinent disciplines</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1334</TotalTime>
  <Words>3144</Words>
  <Application>Microsoft Office PowerPoint</Application>
  <PresentationFormat>On-screen Show (4:3)</PresentationFormat>
  <Paragraphs>577</Paragraphs>
  <Slides>72</Slides>
  <Notes>72</Notes>
  <HiddenSlides>0</HiddenSlides>
  <MMClips>5</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72</vt:i4>
      </vt:variant>
    </vt:vector>
  </HeadingPairs>
  <TitlesOfParts>
    <vt:vector size="75" baseType="lpstr">
      <vt:lpstr>Stream</vt:lpstr>
      <vt:lpstr>Chart</vt:lpstr>
      <vt:lpstr>Visio</vt:lpstr>
      <vt:lpstr>Cancer Multi-scale Modeling and the ACGT Oncosimulator</vt:lpstr>
      <vt:lpstr>ACKNOWLEDGMENTS</vt:lpstr>
      <vt:lpstr>CANCER MULTI-SCALE MODELING </vt:lpstr>
      <vt:lpstr>INTRODUCTION </vt:lpstr>
      <vt:lpstr>Slide 5</vt:lpstr>
      <vt:lpstr>Slide 6</vt:lpstr>
      <vt:lpstr>overview  of the top-down multiscale cancer simulator  </vt:lpstr>
      <vt:lpstr>Fig.1 Information flow diagram of a multiscale Oncosimulator</vt:lpstr>
      <vt:lpstr>Slide 9</vt:lpstr>
      <vt:lpstr>Slide 10</vt:lpstr>
      <vt:lpstr>Slide 11</vt:lpstr>
      <vt:lpstr>Fig.2 A. An example of the “summarize and jump” strategy as applied to the case of tumour response to teatment modelling in the clinical setting. Only three (clusters of) levels are depicted  for simplification purposes. </vt:lpstr>
      <vt:lpstr>Special features of the simulation models </vt:lpstr>
      <vt:lpstr>Slide 14</vt:lpstr>
      <vt:lpstr>Fig 3. A generic cytokinetic model for free tumour growth. STEM: stem cells. LIMP: Limited proliferative potential cells. DIFF: terminally differentiated cells</vt:lpstr>
      <vt:lpstr>Indicative  Results</vt:lpstr>
      <vt:lpstr>A. EXAMPLES OF EARLIER VERSIONS OF MULTISCALE CANCER MODELING</vt:lpstr>
      <vt:lpstr>Slide 18</vt:lpstr>
      <vt:lpstr>Spatial discretization</vt:lpstr>
      <vt:lpstr>Mesh Initialization</vt:lpstr>
      <vt:lpstr>Cytokinetic model </vt:lpstr>
      <vt:lpstr>Slide 22</vt:lpstr>
      <vt:lpstr>Irradiation according to the standard fractionation scheme  (2 Gy once a day, 5 days per week, 60 Gy in total). Left panel: three dimensional sections of the tumour shown in the right panel: (a) before the beginning of irradiation, (b) 1 fictitious day after the beginning of irradiation, (c) 2 fictitious days after the beginning of irradiation and (d) 3 fictitious days after the beginning of irradiation. Colour code red: proliferating cell layer, green: dormant cell layer (G0), blue: dead cell layer. The colouring criterion “99.8%” used to visualize the predictions has been defined as follows.  “For a geometrical cell of the discretizing mesh, if the percentage of dead cells is lower than 99.8% then      { if percentage of proliferating cells &gt; percentage of G0 cells,  then paint the geometrical cell red (proliferating cell layer),      else paint the geometrical cell green (G0 cell layer) } else paint the geometrical cell blue (dead cell layer)” The values of certain parameters (e.g. cell loss) have been deliberately exaggerated in order to facilitate the demonstration of the ability of the model to simulate the shrinkage effect.  [see G.Stamatakos, D.Dionysiou, E.Zacharaki, N.Mouravliansky, K.Nikita, and N.Uzunoglu, "In Silico Radiation Oncology: Combining Novel Simulation Algorithms with Current Visualization Techniques,'' Proc. IEEE, Special Issue on "Bioinformatics: Advances and Challenges" Vol.90, No.11, November 2002, pp.1764-1777]  </vt:lpstr>
      <vt:lpstr>Slide 24</vt:lpstr>
      <vt:lpstr>TWO RTOG STUDY 83-02 BRANCHES SIMULATED </vt:lpstr>
      <vt:lpstr>Number of surviving tumour cells as a function of time for a glioblastoma tumour with mutant p53 gene. AHF-48Gy: accelerated hyperfractionation, 48Gy total dose, HF-81.6Gy: hyperfractionation, 81.6Gy total dose.</vt:lpstr>
      <vt:lpstr>Initial tumour region at the beginning of the radiotherapy treatment</vt:lpstr>
      <vt:lpstr>Slide 28</vt:lpstr>
      <vt:lpstr>4D (3D + time) visualization</vt:lpstr>
      <vt:lpstr>Interactive 2D sampling planes</vt:lpstr>
      <vt:lpstr>Parametric simulation results</vt:lpstr>
      <vt:lpstr>B. ACGT: BREAST CANCER – FREE GROWTH </vt:lpstr>
      <vt:lpstr>Slide 33</vt:lpstr>
      <vt:lpstr>Slide 34</vt:lpstr>
      <vt:lpstr>Slide 35</vt:lpstr>
      <vt:lpstr>Fig. 4. Simulated dependence of the relative proliferating stem cell population on the symmetric division probability (fraction) and the cell cycle duration (Tc)  </vt:lpstr>
      <vt:lpstr>Slide 37</vt:lpstr>
      <vt:lpstr>Fig. 5. Simulated dependence of the relative proliferating limp (progenitor)  cell population on the symmetric division probability (fraction) and the cell cycle duration (Tc) </vt:lpstr>
      <vt:lpstr>Slide 39</vt:lpstr>
      <vt:lpstr>Slide 40</vt:lpstr>
      <vt:lpstr>C. ACGT: BREAST CANCER – RESPONSE TO TREATMENT</vt:lpstr>
      <vt:lpstr>Therapeutic Scheme Simulated</vt:lpstr>
      <vt:lpstr>Slide 43</vt:lpstr>
      <vt:lpstr>Epirubicin Pharmacokinetics</vt:lpstr>
      <vt:lpstr>Response to Chemotherapy</vt:lpstr>
      <vt:lpstr>D. ACGT: NEPHROBLASTOMA – RESPONSE TO TREATMENT</vt:lpstr>
      <vt:lpstr>Slide 47</vt:lpstr>
      <vt:lpstr>Slide 48</vt:lpstr>
      <vt:lpstr>ConclusionS REGARDING THE SIMULATION MODULE </vt:lpstr>
      <vt:lpstr>Slide 50</vt:lpstr>
      <vt:lpstr>THE ACGT ONCOSIMULATOR  http://eu-acgt.org/acgt-for-you/researchers/in-silico-oncology.html</vt:lpstr>
      <vt:lpstr>Slide 52</vt:lpstr>
      <vt:lpstr>The In Silico Oncology ACGT application</vt:lpstr>
      <vt:lpstr>Institutions Participating in the Development and Validation  of the ACGT Oncosimulator</vt:lpstr>
      <vt:lpstr>Slide 55</vt:lpstr>
      <vt:lpstr>TECHNOLOGY MODULES</vt:lpstr>
      <vt:lpstr>TECHNOLOGY MODULES</vt:lpstr>
      <vt:lpstr>Need for code execution on Grid environment</vt:lpstr>
      <vt:lpstr>Drawing contours</vt:lpstr>
      <vt:lpstr>Converting contours to binary data</vt:lpstr>
      <vt:lpstr>Resampling and interpolation of binary segmentations</vt:lpstr>
      <vt:lpstr>The OncoSimulator Execution Scenario</vt:lpstr>
      <vt:lpstr>RecipeSheet</vt:lpstr>
      <vt:lpstr>OncoSimulator Component Collaboration Diagram</vt:lpstr>
      <vt:lpstr>Visualization:  Technical Issues Addressed</vt:lpstr>
      <vt:lpstr>Personal Space Station</vt:lpstr>
      <vt:lpstr>Slide 67</vt:lpstr>
      <vt:lpstr>Slide 68</vt:lpstr>
      <vt:lpstr>ConclusionS REGARDING THE composite oncosimulator system</vt:lpstr>
      <vt:lpstr>Slide 70</vt:lpstr>
      <vt:lpstr>Slide 71</vt:lpstr>
      <vt:lpstr>  ありがとう Ευχαριστώ Τhank You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Clinically Oriented  Cancer Multilevel Modeling  Based on Discrete Event Simulation</dc:title>
  <dc:creator>Georgios Stamatakos</dc:creator>
  <cp:lastModifiedBy>Valued Acer Customer</cp:lastModifiedBy>
  <cp:revision>179</cp:revision>
  <dcterms:created xsi:type="dcterms:W3CDTF">2008-10-13T04:57:19Z</dcterms:created>
  <dcterms:modified xsi:type="dcterms:W3CDTF">2009-09-14T03:34:41Z</dcterms:modified>
</cp:coreProperties>
</file>